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3" r:id="rId5"/>
    <p:sldId id="260" r:id="rId6"/>
    <p:sldId id="261" r:id="rId7"/>
    <p:sldId id="262" r:id="rId8"/>
    <p:sldId id="265" r:id="rId9"/>
    <p:sldId id="264" r:id="rId10"/>
    <p:sldId id="266" r:id="rId11"/>
    <p:sldId id="268"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Estilo medio 2 - Énfasis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pPr/>
              <a:t>8/1/2020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18C79C5D-2A6F-F04D-97DA-BEF2467B64E4}" type="datetimeFigureOut">
              <a:rPr lang="en-US" dirty="0"/>
              <a:pPr/>
              <a:t>8/1/2020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8DFA1846-DA80-1C48-A609-854EA85C59AD}" type="datetimeFigureOut">
              <a:rPr lang="en-US" dirty="0"/>
              <a:pPr/>
              <a:t>8/1/2020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s-ES" smtClean="0"/>
              <a:t>Haga clic para modificar el estilo de título del patrón</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s-ES" smtClean="0"/>
              <a:t>Editar el estilo de texto del patrón</a:t>
            </a:r>
          </a:p>
        </p:txBody>
      </p:sp>
      <p:sp>
        <p:nvSpPr>
          <p:cNvPr id="2" name="Date Placeholder 1"/>
          <p:cNvSpPr>
            <a:spLocks noGrp="1"/>
          </p:cNvSpPr>
          <p:nvPr>
            <p:ph type="dt" sz="half" idx="10"/>
          </p:nvPr>
        </p:nvSpPr>
        <p:spPr/>
        <p:txBody>
          <a:bodyPr/>
          <a:lstStyle/>
          <a:p>
            <a:fld id="{FBF54567-0DE4-3F47-BF90-CB84690072F9}" type="datetimeFigureOut">
              <a:rPr lang="en-US" dirty="0"/>
              <a:pPr/>
              <a:t>8/1/2020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pPr/>
              <a:t>8/1/2020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pPr/>
              <a:t>8/1/2020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8/1/2020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8DFA1846-DA80-1C48-A609-854EA85C59AD}" type="datetimeFigureOut">
              <a:rPr lang="en-US" dirty="0"/>
              <a:pPr/>
              <a:t>8/1/2020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pPr/>
              <a:t>8/1/2020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pPr/>
              <a:t>8/1/2020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pPr/>
              <a:t>8/1/2020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8/1/2020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D0DF5E60-9974-AC48-9591-99C2BB44B7CF}" type="datetimeFigureOut">
              <a:rPr lang="en-US" dirty="0"/>
              <a:pPr/>
              <a:t>8/1/2020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s-ES" smtClean="0"/>
              <a:t>Haga clic para modificar el estilo de título del patrón</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8/1/2020</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8/1/2020</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‹Nº›</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3" r:id="rId9"/>
    <p:sldLayoutId id="2147483657" r:id="rId10"/>
    <p:sldLayoutId id="2147483666" r:id="rId11"/>
    <p:sldLayoutId id="2147483661" r:id="rId12"/>
    <p:sldLayoutId id="2147483658" r:id="rId13"/>
    <p:sldLayoutId id="2147483659"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149635" y="640079"/>
            <a:ext cx="10572000" cy="2447707"/>
          </a:xfrm>
        </p:spPr>
        <p:txBody>
          <a:bodyPr/>
          <a:lstStyle/>
          <a:p>
            <a:r>
              <a:rPr lang="es-MX" dirty="0" smtClean="0"/>
              <a:t>GESTIÓN DEL TALENTO HUMANO EN LAS Pymes.</a:t>
            </a:r>
            <a:endParaRPr lang="es-MX" dirty="0"/>
          </a:p>
        </p:txBody>
      </p:sp>
      <p:sp>
        <p:nvSpPr>
          <p:cNvPr id="3" name="Subtítulo 2"/>
          <p:cNvSpPr>
            <a:spLocks noGrp="1"/>
          </p:cNvSpPr>
          <p:nvPr>
            <p:ph type="subTitle" idx="1"/>
          </p:nvPr>
        </p:nvSpPr>
        <p:spPr>
          <a:xfrm>
            <a:off x="570464" y="5529042"/>
            <a:ext cx="11051073" cy="434974"/>
          </a:xfrm>
        </p:spPr>
        <p:txBody>
          <a:bodyPr>
            <a:noAutofit/>
          </a:bodyPr>
          <a:lstStyle/>
          <a:p>
            <a:r>
              <a:rPr lang="es-MX" sz="2800" b="1" dirty="0" smtClean="0">
                <a:solidFill>
                  <a:schemeClr val="accent2">
                    <a:lumMod val="75000"/>
                  </a:schemeClr>
                </a:solidFill>
              </a:rPr>
              <a:t>Licenciada en Administración general: Mariela Sánchez Núñez</a:t>
            </a:r>
            <a:endParaRPr lang="es-MX" sz="2800" b="1" dirty="0">
              <a:solidFill>
                <a:schemeClr val="accent2">
                  <a:lumMod val="75000"/>
                </a:schemeClr>
              </a:solidFill>
            </a:endParaRPr>
          </a:p>
        </p:txBody>
      </p:sp>
    </p:spTree>
    <p:extLst>
      <p:ext uri="{BB962C8B-B14F-4D97-AF65-F5344CB8AC3E}">
        <p14:creationId xmlns:p14="http://schemas.microsoft.com/office/powerpoint/2010/main" val="48860476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p:cNvGraphicFramePr>
            <a:graphicFrameLocks noGrp="1"/>
          </p:cNvGraphicFramePr>
          <p:nvPr>
            <p:extLst>
              <p:ext uri="{D42A27DB-BD31-4B8C-83A1-F6EECF244321}">
                <p14:modId xmlns:p14="http://schemas.microsoft.com/office/powerpoint/2010/main" val="2786865286"/>
              </p:ext>
            </p:extLst>
          </p:nvPr>
        </p:nvGraphicFramePr>
        <p:xfrm>
          <a:off x="796834" y="457200"/>
          <a:ext cx="10802982" cy="5086574"/>
        </p:xfrm>
        <a:graphic>
          <a:graphicData uri="http://schemas.openxmlformats.org/drawingml/2006/table">
            <a:tbl>
              <a:tblPr firstRow="1" bandRow="1">
                <a:tableStyleId>{5C22544A-7EE6-4342-B048-85BDC9FD1C3A}</a:tableStyleId>
              </a:tblPr>
              <a:tblGrid>
                <a:gridCol w="8155717">
                  <a:extLst>
                    <a:ext uri="{9D8B030D-6E8A-4147-A177-3AD203B41FA5}">
                      <a16:colId xmlns:a16="http://schemas.microsoft.com/office/drawing/2014/main" val="2856970944"/>
                    </a:ext>
                  </a:extLst>
                </a:gridCol>
                <a:gridCol w="2647265">
                  <a:extLst>
                    <a:ext uri="{9D8B030D-6E8A-4147-A177-3AD203B41FA5}">
                      <a16:colId xmlns:a16="http://schemas.microsoft.com/office/drawing/2014/main" val="224094986"/>
                    </a:ext>
                  </a:extLst>
                </a:gridCol>
              </a:tblGrid>
              <a:tr h="684007">
                <a:tc>
                  <a:txBody>
                    <a:bodyPr/>
                    <a:lstStyle/>
                    <a:p>
                      <a:pPr algn="ctr"/>
                      <a:r>
                        <a:rPr lang="es-MX" sz="4000" dirty="0" smtClean="0"/>
                        <a:t>Situación</a:t>
                      </a:r>
                      <a:endParaRPr lang="es-MX" sz="4000" dirty="0"/>
                    </a:p>
                  </a:txBody>
                  <a:tcPr/>
                </a:tc>
                <a:tc>
                  <a:txBody>
                    <a:bodyPr/>
                    <a:lstStyle/>
                    <a:p>
                      <a:r>
                        <a:rPr lang="es-MX" sz="2800" b="1" dirty="0" smtClean="0"/>
                        <a:t>Respuesta</a:t>
                      </a:r>
                      <a:endParaRPr lang="es-MX" sz="2800" b="1" dirty="0"/>
                    </a:p>
                  </a:txBody>
                  <a:tcPr/>
                </a:tc>
                <a:extLst>
                  <a:ext uri="{0D108BD9-81ED-4DB2-BD59-A6C34878D82A}">
                    <a16:rowId xmlns:a16="http://schemas.microsoft.com/office/drawing/2014/main" val="3343078469"/>
                  </a:ext>
                </a:extLst>
              </a:tr>
              <a:tr h="910497">
                <a:tc>
                  <a:txBody>
                    <a:bodyPr/>
                    <a:lstStyle/>
                    <a:p>
                      <a:r>
                        <a:rPr lang="es-MX" dirty="0" smtClean="0"/>
                        <a:t>1)</a:t>
                      </a:r>
                      <a:r>
                        <a:rPr lang="es-MX" baseline="0" dirty="0" smtClean="0"/>
                        <a:t> En Diciembre la empresa necesita un 8% más de producción de lo normal, por lo cual necesita aplicar una……….para saber cuantos colaboradores deben ser contratados,</a:t>
                      </a:r>
                      <a:endParaRPr lang="es-MX" dirty="0"/>
                    </a:p>
                  </a:txBody>
                  <a:tcPr/>
                </a:tc>
                <a:tc>
                  <a:txBody>
                    <a:bodyPr/>
                    <a:lstStyle/>
                    <a:p>
                      <a:pPr algn="l"/>
                      <a:r>
                        <a:rPr lang="es-MX" b="1" dirty="0" smtClean="0"/>
                        <a:t>C) DEMANDA DE PERSONAL</a:t>
                      </a:r>
                      <a:endParaRPr lang="es-MX" b="1" dirty="0"/>
                    </a:p>
                  </a:txBody>
                  <a:tcPr>
                    <a:solidFill>
                      <a:srgbClr val="FFFF00"/>
                    </a:solidFill>
                  </a:tcPr>
                </a:tc>
                <a:extLst>
                  <a:ext uri="{0D108BD9-81ED-4DB2-BD59-A6C34878D82A}">
                    <a16:rowId xmlns:a16="http://schemas.microsoft.com/office/drawing/2014/main" val="3707109370"/>
                  </a:ext>
                </a:extLst>
              </a:tr>
              <a:tr h="910497">
                <a:tc>
                  <a:txBody>
                    <a:bodyPr/>
                    <a:lstStyle/>
                    <a:p>
                      <a:r>
                        <a:rPr lang="es-MX" dirty="0" smtClean="0"/>
                        <a:t>2)</a:t>
                      </a:r>
                      <a:r>
                        <a:rPr lang="es-MX" baseline="0" dirty="0" smtClean="0"/>
                        <a:t> La empresa ha decidido hacer una base de información acerca de os colaboradores actuales de la empresa y corroborar sus habilidades, conocimientos y competencias, la empresa aplicó un…………</a:t>
                      </a:r>
                      <a:endParaRPr lang="es-MX" dirty="0"/>
                    </a:p>
                  </a:txBody>
                  <a:tcPr/>
                </a:tc>
                <a:tc>
                  <a:txBody>
                    <a:bodyPr/>
                    <a:lstStyle/>
                    <a:p>
                      <a:pPr algn="l"/>
                      <a:r>
                        <a:rPr lang="es-MX" b="1" dirty="0" smtClean="0"/>
                        <a:t>E)</a:t>
                      </a:r>
                      <a:r>
                        <a:rPr lang="es-MX" b="1" baseline="0" dirty="0" smtClean="0"/>
                        <a:t> </a:t>
                      </a:r>
                      <a:r>
                        <a:rPr lang="es-MX" b="1" dirty="0" smtClean="0"/>
                        <a:t>INVENTARIO DE PERSONAL</a:t>
                      </a:r>
                      <a:endParaRPr lang="es-MX" b="1" dirty="0"/>
                    </a:p>
                  </a:txBody>
                  <a:tcPr>
                    <a:solidFill>
                      <a:srgbClr val="FFFF00"/>
                    </a:solidFill>
                  </a:tcPr>
                </a:tc>
                <a:extLst>
                  <a:ext uri="{0D108BD9-81ED-4DB2-BD59-A6C34878D82A}">
                    <a16:rowId xmlns:a16="http://schemas.microsoft.com/office/drawing/2014/main" val="643728223"/>
                  </a:ext>
                </a:extLst>
              </a:tr>
              <a:tr h="684007">
                <a:tc>
                  <a:txBody>
                    <a:bodyPr/>
                    <a:lstStyle/>
                    <a:p>
                      <a:r>
                        <a:rPr lang="es-MX" dirty="0" smtClean="0"/>
                        <a:t>3) Por cuestiones</a:t>
                      </a:r>
                      <a:r>
                        <a:rPr lang="es-MX" baseline="0" dirty="0" smtClean="0"/>
                        <a:t> sanitarias e higiene, las ventas han bajado y los dueños saben que es factor no controlable, por lo cual son ……………</a:t>
                      </a:r>
                      <a:endParaRPr lang="es-MX" dirty="0"/>
                    </a:p>
                  </a:txBody>
                  <a:tcPr/>
                </a:tc>
                <a:tc>
                  <a:txBody>
                    <a:bodyPr/>
                    <a:lstStyle/>
                    <a:p>
                      <a:pPr algn="l"/>
                      <a:r>
                        <a:rPr lang="es-MX" b="1" dirty="0" smtClean="0"/>
                        <a:t>B) CAMBIOS</a:t>
                      </a:r>
                      <a:r>
                        <a:rPr lang="es-MX" b="1" baseline="0" dirty="0" smtClean="0"/>
                        <a:t> EN EL ENTORNO</a:t>
                      </a:r>
                      <a:endParaRPr lang="es-MX" b="1" dirty="0"/>
                    </a:p>
                  </a:txBody>
                  <a:tcPr>
                    <a:solidFill>
                      <a:srgbClr val="FFFF00"/>
                    </a:solidFill>
                  </a:tcPr>
                </a:tc>
                <a:extLst>
                  <a:ext uri="{0D108BD9-81ED-4DB2-BD59-A6C34878D82A}">
                    <a16:rowId xmlns:a16="http://schemas.microsoft.com/office/drawing/2014/main" val="2898662887"/>
                  </a:ext>
                </a:extLst>
              </a:tr>
              <a:tr h="738173">
                <a:tc>
                  <a:txBody>
                    <a:bodyPr/>
                    <a:lstStyle/>
                    <a:p>
                      <a:r>
                        <a:rPr lang="es-MX" dirty="0" smtClean="0"/>
                        <a:t>4) Es</a:t>
                      </a:r>
                      <a:r>
                        <a:rPr lang="es-MX" baseline="0" dirty="0" smtClean="0"/>
                        <a:t> muy frecuente que los empleados de la misma empresa remplacen los cargos de los otros una vez que estos deciden abandonar su empleo por diversas situaciones. En este caso se esta aplicando un………</a:t>
                      </a:r>
                      <a:endParaRPr lang="es-MX" dirty="0"/>
                    </a:p>
                  </a:txBody>
                  <a:tcPr/>
                </a:tc>
                <a:tc>
                  <a:txBody>
                    <a:bodyPr/>
                    <a:lstStyle/>
                    <a:p>
                      <a:pPr algn="l"/>
                      <a:r>
                        <a:rPr lang="es-MX" b="1" dirty="0" smtClean="0"/>
                        <a:t>A) RECLUTAMIENTO</a:t>
                      </a:r>
                      <a:r>
                        <a:rPr lang="es-MX" b="1" baseline="0" dirty="0" smtClean="0"/>
                        <a:t> INTERNO</a:t>
                      </a:r>
                      <a:endParaRPr lang="es-MX" b="1" dirty="0"/>
                    </a:p>
                  </a:txBody>
                  <a:tcPr>
                    <a:solidFill>
                      <a:srgbClr val="FFFF00"/>
                    </a:solidFill>
                  </a:tcPr>
                </a:tc>
                <a:extLst>
                  <a:ext uri="{0D108BD9-81ED-4DB2-BD59-A6C34878D82A}">
                    <a16:rowId xmlns:a16="http://schemas.microsoft.com/office/drawing/2014/main" val="48121817"/>
                  </a:ext>
                </a:extLst>
              </a:tr>
              <a:tr h="684007">
                <a:tc>
                  <a:txBody>
                    <a:bodyPr/>
                    <a:lstStyle/>
                    <a:p>
                      <a:r>
                        <a:rPr lang="es-MX" dirty="0" smtClean="0"/>
                        <a:t>5) Actualmente se están aplicando estrategias para optimizar los recursos</a:t>
                      </a:r>
                      <a:r>
                        <a:rPr lang="es-MX" baseline="0" dirty="0" smtClean="0"/>
                        <a:t> financieros y materiales ¿Qué se esta aplicando?</a:t>
                      </a:r>
                      <a:endParaRPr lang="es-MX" dirty="0"/>
                    </a:p>
                  </a:txBody>
                  <a:tcPr/>
                </a:tc>
                <a:tc>
                  <a:txBody>
                    <a:bodyPr/>
                    <a:lstStyle/>
                    <a:p>
                      <a:pPr algn="l"/>
                      <a:r>
                        <a:rPr lang="es-MX" b="1" dirty="0" smtClean="0"/>
                        <a:t>E)</a:t>
                      </a:r>
                      <a:r>
                        <a:rPr lang="es-MX" b="1" baseline="0" dirty="0" smtClean="0"/>
                        <a:t> </a:t>
                      </a:r>
                      <a:r>
                        <a:rPr lang="es-MX" b="1" dirty="0" smtClean="0"/>
                        <a:t>PLANES ESTRATEGICOS</a:t>
                      </a:r>
                      <a:endParaRPr lang="es-MX" b="1" dirty="0"/>
                    </a:p>
                  </a:txBody>
                  <a:tcPr>
                    <a:solidFill>
                      <a:srgbClr val="FFFF00"/>
                    </a:solidFill>
                  </a:tcPr>
                </a:tc>
                <a:extLst>
                  <a:ext uri="{0D108BD9-81ED-4DB2-BD59-A6C34878D82A}">
                    <a16:rowId xmlns:a16="http://schemas.microsoft.com/office/drawing/2014/main" val="2789013703"/>
                  </a:ext>
                </a:extLst>
              </a:tr>
            </a:tbl>
          </a:graphicData>
        </a:graphic>
      </p:graphicFrame>
    </p:spTree>
    <p:extLst>
      <p:ext uri="{BB962C8B-B14F-4D97-AF65-F5344CB8AC3E}">
        <p14:creationId xmlns:p14="http://schemas.microsoft.com/office/powerpoint/2010/main" val="26835991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MX" dirty="0" smtClean="0"/>
              <a:t>Conclusiones generales</a:t>
            </a:r>
            <a:endParaRPr lang="es-MX" dirty="0"/>
          </a:p>
        </p:txBody>
      </p:sp>
      <p:sp>
        <p:nvSpPr>
          <p:cNvPr id="3" name="CuadroTexto 2"/>
          <p:cNvSpPr txBox="1"/>
          <p:nvPr/>
        </p:nvSpPr>
        <p:spPr>
          <a:xfrm>
            <a:off x="1188720" y="2821577"/>
            <a:ext cx="9157063" cy="3170099"/>
          </a:xfrm>
          <a:prstGeom prst="rect">
            <a:avLst/>
          </a:prstGeom>
          <a:noFill/>
        </p:spPr>
        <p:txBody>
          <a:bodyPr wrap="square" rtlCol="0">
            <a:spAutoFit/>
          </a:bodyPr>
          <a:lstStyle/>
          <a:p>
            <a:pPr marL="285750" indent="-285750" algn="just">
              <a:buFont typeface="Wingdings" panose="05000000000000000000" pitchFamily="2" charset="2"/>
              <a:buChar char="Ø"/>
            </a:pPr>
            <a:r>
              <a:rPr lang="es-MX" sz="2000" b="1" dirty="0" smtClean="0">
                <a:latin typeface="Arial" panose="020B0604020202020204" pitchFamily="34" charset="0"/>
                <a:cs typeface="Arial" panose="020B0604020202020204" pitchFamily="34" charset="0"/>
              </a:rPr>
              <a:t>Importancia de filtros o técnicas para los recursos humamos de una empresa independiente del giro y tamaño de la misma.</a:t>
            </a:r>
          </a:p>
          <a:p>
            <a:pPr marL="285750" indent="-285750" algn="just">
              <a:buFont typeface="Wingdings" panose="05000000000000000000" pitchFamily="2" charset="2"/>
              <a:buChar char="Ø"/>
            </a:pPr>
            <a:endParaRPr lang="es-MX" sz="2000" b="1" dirty="0">
              <a:latin typeface="Arial" panose="020B0604020202020204" pitchFamily="34" charset="0"/>
              <a:cs typeface="Arial" panose="020B0604020202020204" pitchFamily="34" charset="0"/>
            </a:endParaRPr>
          </a:p>
          <a:p>
            <a:pPr marL="285750" indent="-285750" algn="just">
              <a:buFont typeface="Wingdings" panose="05000000000000000000" pitchFamily="2" charset="2"/>
              <a:buChar char="Ø"/>
            </a:pPr>
            <a:r>
              <a:rPr lang="es-MX" sz="2000" b="1" dirty="0" smtClean="0">
                <a:latin typeface="Arial" panose="020B0604020202020204" pitchFamily="34" charset="0"/>
                <a:cs typeface="Arial" panose="020B0604020202020204" pitchFamily="34" charset="0"/>
              </a:rPr>
              <a:t>¿Quién se puede encargar de ejecutar dichas técnicas?</a:t>
            </a:r>
          </a:p>
          <a:p>
            <a:pPr marL="1200150" lvl="2" indent="-285750" algn="just">
              <a:buFont typeface="Arial" panose="020B0604020202020204" pitchFamily="34" charset="0"/>
              <a:buChar char="•"/>
            </a:pPr>
            <a:r>
              <a:rPr lang="es-MX" sz="2000" b="1" dirty="0" smtClean="0">
                <a:latin typeface="Arial" panose="020B0604020202020204" pitchFamily="34" charset="0"/>
                <a:cs typeface="Arial" panose="020B0604020202020204" pitchFamily="34" charset="0"/>
              </a:rPr>
              <a:t> Dueños</a:t>
            </a:r>
          </a:p>
          <a:p>
            <a:pPr marL="1200150" lvl="2" indent="-285750" algn="just">
              <a:buFont typeface="Arial" panose="020B0604020202020204" pitchFamily="34" charset="0"/>
              <a:buChar char="•"/>
            </a:pPr>
            <a:r>
              <a:rPr lang="es-MX" sz="2000" b="1" dirty="0" smtClean="0">
                <a:latin typeface="Arial" panose="020B0604020202020204" pitchFamily="34" charset="0"/>
                <a:cs typeface="Arial" panose="020B0604020202020204" pitchFamily="34" charset="0"/>
              </a:rPr>
              <a:t> Persona de confianza, neutral y con los conocimientos </a:t>
            </a:r>
            <a:r>
              <a:rPr lang="es-MX" sz="2000" b="1" dirty="0" err="1" smtClean="0">
                <a:latin typeface="Arial" panose="020B0604020202020204" pitchFamily="34" charset="0"/>
                <a:cs typeface="Arial" panose="020B0604020202020204" pitchFamily="34" charset="0"/>
              </a:rPr>
              <a:t>optimos</a:t>
            </a:r>
            <a:r>
              <a:rPr lang="es-MX" sz="2000" b="1" dirty="0" smtClean="0">
                <a:latin typeface="Arial" panose="020B0604020202020204" pitchFamily="34" charset="0"/>
                <a:cs typeface="Arial" panose="020B0604020202020204" pitchFamily="34" charset="0"/>
              </a:rPr>
              <a:t> para recabar la información.</a:t>
            </a:r>
            <a:endParaRPr lang="es-MX" sz="2000" b="1" dirty="0">
              <a:latin typeface="Arial" panose="020B0604020202020204" pitchFamily="34" charset="0"/>
              <a:cs typeface="Arial" panose="020B0604020202020204" pitchFamily="34" charset="0"/>
            </a:endParaRPr>
          </a:p>
          <a:p>
            <a:pPr marL="285750" indent="-285750" algn="just">
              <a:buFont typeface="Wingdings" panose="05000000000000000000" pitchFamily="2" charset="2"/>
              <a:buChar char="Ø"/>
            </a:pPr>
            <a:endParaRPr lang="es-MX" sz="2000" b="1" dirty="0" smtClean="0">
              <a:latin typeface="Arial" panose="020B0604020202020204" pitchFamily="34" charset="0"/>
              <a:cs typeface="Arial" panose="020B0604020202020204" pitchFamily="34" charset="0"/>
            </a:endParaRPr>
          </a:p>
          <a:p>
            <a:pPr marL="285750" indent="-285750" algn="just">
              <a:buFont typeface="Wingdings" panose="05000000000000000000" pitchFamily="2" charset="2"/>
              <a:buChar char="Ø"/>
            </a:pPr>
            <a:r>
              <a:rPr lang="es-MX" sz="2000" b="1" dirty="0" smtClean="0">
                <a:latin typeface="Arial" panose="020B0604020202020204" pitchFamily="34" charset="0"/>
                <a:cs typeface="Arial" panose="020B0604020202020204" pitchFamily="34" charset="0"/>
              </a:rPr>
              <a:t>Mejora en competitividad en comparación  a otras empresas cuando se controla y mejora el área de recursos humanos.</a:t>
            </a:r>
            <a:endParaRPr lang="es-MX"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405102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822961" y="1371598"/>
            <a:ext cx="10345783" cy="3293209"/>
          </a:xfrm>
          <a:prstGeom prst="rect">
            <a:avLst/>
          </a:prstGeom>
          <a:solidFill>
            <a:schemeClr val="accent2">
              <a:lumMod val="75000"/>
            </a:schemeClr>
          </a:solidFill>
          <a:ln w="57150">
            <a:solidFill>
              <a:schemeClr val="tx1"/>
            </a:solidFill>
          </a:ln>
          <a:effectLst>
            <a:glow rad="101600">
              <a:schemeClr val="accent3">
                <a:satMod val="175000"/>
                <a:alpha val="40000"/>
              </a:schemeClr>
            </a:glow>
          </a:effectLst>
        </p:spPr>
        <p:txBody>
          <a:bodyPr wrap="square" rtlCol="0">
            <a:spAutoFit/>
          </a:bodyPr>
          <a:lstStyle/>
          <a:p>
            <a:pPr algn="ctr"/>
            <a:r>
              <a:rPr lang="es-MX" sz="4400" b="1" dirty="0">
                <a:ln w="22225">
                  <a:solidFill>
                    <a:schemeClr val="accent2"/>
                  </a:solidFill>
                  <a:prstDash val="solid"/>
                </a:ln>
                <a:solidFill>
                  <a:schemeClr val="accent2">
                    <a:lumMod val="40000"/>
                    <a:lumOff val="60000"/>
                  </a:schemeClr>
                </a:solidFill>
              </a:rPr>
              <a:t>¡</a:t>
            </a:r>
            <a:r>
              <a:rPr lang="es-MX" sz="4400" b="1" dirty="0" smtClean="0">
                <a:ln w="0"/>
                <a:effectLst>
                  <a:outerShdw blurRad="38100" dist="19050" dir="2700000" algn="tl" rotWithShape="0">
                    <a:schemeClr val="dk1">
                      <a:alpha val="40000"/>
                    </a:schemeClr>
                  </a:outerShdw>
                </a:effectLst>
              </a:rPr>
              <a:t>GRACIAS POR SU AMABLE ATENCIÓN</a:t>
            </a:r>
            <a:r>
              <a:rPr lang="es-MX" sz="4000" b="1" dirty="0">
                <a:ln w="0"/>
                <a:effectLst>
                  <a:outerShdw blurRad="38100" dist="19050" dir="2700000" algn="tl" rotWithShape="0">
                    <a:schemeClr val="dk1">
                      <a:alpha val="40000"/>
                    </a:schemeClr>
                  </a:outerShdw>
                </a:effectLst>
              </a:rPr>
              <a:t>!</a:t>
            </a:r>
            <a:endParaRPr lang="es-MX" sz="4000" b="1" dirty="0" smtClean="0">
              <a:ln w="0"/>
              <a:effectLst>
                <a:outerShdw blurRad="38100" dist="19050" dir="2700000" algn="tl" rotWithShape="0">
                  <a:schemeClr val="dk1">
                    <a:alpha val="40000"/>
                  </a:schemeClr>
                </a:outerShdw>
              </a:effectLst>
            </a:endParaRPr>
          </a:p>
          <a:p>
            <a:r>
              <a:rPr lang="es-MX" sz="4000" b="1" dirty="0" smtClean="0">
                <a:ln w="0"/>
                <a:effectLst>
                  <a:outerShdw blurRad="38100" dist="19050" dir="2700000" algn="tl" rotWithShape="0">
                    <a:schemeClr val="dk1">
                      <a:alpha val="40000"/>
                    </a:schemeClr>
                  </a:outerShdw>
                </a:effectLst>
              </a:rPr>
              <a:t> </a:t>
            </a:r>
            <a:r>
              <a:rPr lang="es-MX" sz="3600" b="1" dirty="0" smtClean="0">
                <a:ln w="0"/>
                <a:effectLst>
                  <a:outerShdw blurRad="38100" dist="19050" dir="2700000" algn="tl" rotWithShape="0">
                    <a:schemeClr val="dk1">
                      <a:alpha val="40000"/>
                    </a:schemeClr>
                  </a:outerShdw>
                </a:effectLst>
              </a:rPr>
              <a:t>SEGUIMOS EN CONTACTO EN EL CORREO:</a:t>
            </a:r>
          </a:p>
          <a:p>
            <a:r>
              <a:rPr lang="es-MX" sz="3600" b="1" dirty="0" smtClean="0">
                <a:ln w="0"/>
                <a:effectLst>
                  <a:outerShdw blurRad="38100" dist="19050" dir="2700000" algn="tl" rotWithShape="0">
                    <a:schemeClr val="dk1">
                      <a:alpha val="40000"/>
                    </a:schemeClr>
                  </a:outerShdw>
                </a:effectLst>
              </a:rPr>
              <a:t> </a:t>
            </a:r>
            <a:endParaRPr lang="es-MX" sz="4000" b="1" dirty="0" smtClean="0">
              <a:ln w="0"/>
              <a:effectLst>
                <a:outerShdw blurRad="38100" dist="19050" dir="2700000" algn="tl" rotWithShape="0">
                  <a:schemeClr val="dk1">
                    <a:alpha val="40000"/>
                  </a:schemeClr>
                </a:outerShdw>
              </a:effectLst>
            </a:endParaRPr>
          </a:p>
          <a:p>
            <a:pPr algn="ctr"/>
            <a:r>
              <a:rPr lang="es-MX" sz="4400" b="1" dirty="0" smtClean="0">
                <a:ln w="0"/>
                <a:effectLst>
                  <a:outerShdw blurRad="38100" dist="19050" dir="2700000" algn="tl" rotWithShape="0">
                    <a:schemeClr val="dk1">
                      <a:alpha val="40000"/>
                    </a:schemeClr>
                  </a:outerShdw>
                </a:effectLst>
              </a:rPr>
              <a:t>marielasan17@gmail.com</a:t>
            </a:r>
            <a:endParaRPr lang="es-MX" sz="4400" b="1" dirty="0">
              <a:ln w="0"/>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4782344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MX" dirty="0" smtClean="0"/>
              <a:t>Importancia de Pymes:</a:t>
            </a:r>
            <a:endParaRPr lang="es-MX" dirty="0"/>
          </a:p>
        </p:txBody>
      </p:sp>
      <p:sp>
        <p:nvSpPr>
          <p:cNvPr id="3" name="Marcador de contenido 2"/>
          <p:cNvSpPr>
            <a:spLocks noGrp="1"/>
          </p:cNvSpPr>
          <p:nvPr>
            <p:ph idx="1"/>
          </p:nvPr>
        </p:nvSpPr>
        <p:spPr/>
        <p:txBody>
          <a:bodyPr>
            <a:normAutofit/>
          </a:bodyPr>
          <a:lstStyle/>
          <a:p>
            <a:pPr algn="just"/>
            <a:r>
              <a:rPr lang="es-MX" sz="2200" b="1" dirty="0" smtClean="0">
                <a:latin typeface="Arial" panose="020B0604020202020204" pitchFamily="34" charset="0"/>
                <a:cs typeface="Arial" panose="020B0604020202020204" pitchFamily="34" charset="0"/>
              </a:rPr>
              <a:t>La Pequeña </a:t>
            </a:r>
            <a:r>
              <a:rPr lang="es-MX" sz="2200" b="1" dirty="0">
                <a:latin typeface="Arial" panose="020B0604020202020204" pitchFamily="34" charset="0"/>
                <a:cs typeface="Arial" panose="020B0604020202020204" pitchFamily="34" charset="0"/>
              </a:rPr>
              <a:t>y </a:t>
            </a:r>
            <a:r>
              <a:rPr lang="es-MX" sz="2200" b="1" dirty="0" smtClean="0">
                <a:latin typeface="Arial" panose="020B0604020202020204" pitchFamily="34" charset="0"/>
                <a:cs typeface="Arial" panose="020B0604020202020204" pitchFamily="34" charset="0"/>
              </a:rPr>
              <a:t>Mediana </a:t>
            </a:r>
            <a:r>
              <a:rPr lang="es-MX" sz="2200" b="1" dirty="0">
                <a:latin typeface="Arial" panose="020B0604020202020204" pitchFamily="34" charset="0"/>
                <a:cs typeface="Arial" panose="020B0604020202020204" pitchFamily="34" charset="0"/>
              </a:rPr>
              <a:t>Empresa </a:t>
            </a:r>
            <a:r>
              <a:rPr lang="es-MX" sz="2200" b="1" dirty="0" smtClean="0">
                <a:latin typeface="Arial" panose="020B0604020202020204" pitchFamily="34" charset="0"/>
                <a:cs typeface="Arial" panose="020B0604020202020204" pitchFamily="34" charset="0"/>
              </a:rPr>
              <a:t>(Pyme) </a:t>
            </a:r>
            <a:r>
              <a:rPr lang="es-MX" sz="2200" b="1" dirty="0">
                <a:latin typeface="Arial" panose="020B0604020202020204" pitchFamily="34" charset="0"/>
                <a:cs typeface="Arial" panose="020B0604020202020204" pitchFamily="34" charset="0"/>
              </a:rPr>
              <a:t>en América Latina juega un papel muy importante en la cohesión social, ya que contribuye significativamente a la generación de empleo, de ingresos, erradicación de la pobreza y </a:t>
            </a:r>
            <a:r>
              <a:rPr lang="es-MX" sz="2200" b="1" dirty="0" smtClean="0">
                <a:latin typeface="Arial" panose="020B0604020202020204" pitchFamily="34" charset="0"/>
                <a:cs typeface="Arial" panose="020B0604020202020204" pitchFamily="34" charset="0"/>
              </a:rPr>
              <a:t>le da potencial a </a:t>
            </a:r>
            <a:r>
              <a:rPr lang="es-MX" sz="2200" b="1" dirty="0">
                <a:latin typeface="Arial" panose="020B0604020202020204" pitchFamily="34" charset="0"/>
                <a:cs typeface="Arial" panose="020B0604020202020204" pitchFamily="34" charset="0"/>
              </a:rPr>
              <a:t>la actividad productiva de las economías locales</a:t>
            </a:r>
            <a:r>
              <a:rPr lang="es-MX" sz="2200" b="1" dirty="0" smtClean="0">
                <a:latin typeface="Arial" panose="020B0604020202020204" pitchFamily="34" charset="0"/>
                <a:cs typeface="Arial" panose="020B0604020202020204" pitchFamily="34" charset="0"/>
              </a:rPr>
              <a:t>.</a:t>
            </a:r>
          </a:p>
          <a:p>
            <a:pPr algn="just"/>
            <a:endParaRPr lang="es-MX" sz="2200" b="1" dirty="0">
              <a:latin typeface="Arial" panose="020B0604020202020204" pitchFamily="34" charset="0"/>
              <a:cs typeface="Arial" panose="020B0604020202020204" pitchFamily="34" charset="0"/>
            </a:endParaRPr>
          </a:p>
          <a:p>
            <a:pPr algn="just"/>
            <a:endParaRPr lang="es-MX" sz="2200" b="1" dirty="0" smtClean="0">
              <a:latin typeface="Arial" panose="020B0604020202020204" pitchFamily="34" charset="0"/>
              <a:cs typeface="Arial" panose="020B0604020202020204" pitchFamily="34" charset="0"/>
            </a:endParaRPr>
          </a:p>
          <a:p>
            <a:pPr marL="0" indent="0">
              <a:buNone/>
            </a:pPr>
            <a:r>
              <a:rPr lang="es-MX" dirty="0">
                <a:latin typeface="Arial" panose="020B0604020202020204" pitchFamily="34" charset="0"/>
                <a:cs typeface="Arial" panose="020B0604020202020204" pitchFamily="34" charset="0"/>
              </a:rPr>
              <a:t>Ingrid Figueroa de Santamaría Directora Ejecutiva de CENPROMYPE </a:t>
            </a:r>
            <a:endParaRPr lang="es-MX"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029120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MX" dirty="0" smtClean="0"/>
              <a:t>Conceptualización del talento humano:</a:t>
            </a:r>
            <a:endParaRPr lang="es-MX" dirty="0"/>
          </a:p>
        </p:txBody>
      </p:sp>
      <p:sp>
        <p:nvSpPr>
          <p:cNvPr id="3" name="Marcador de contenido 2"/>
          <p:cNvSpPr>
            <a:spLocks noGrp="1"/>
          </p:cNvSpPr>
          <p:nvPr>
            <p:ph idx="1"/>
          </p:nvPr>
        </p:nvSpPr>
        <p:spPr>
          <a:xfrm>
            <a:off x="810000" y="2679487"/>
            <a:ext cx="10554574" cy="3636511"/>
          </a:xfrm>
        </p:spPr>
        <p:txBody>
          <a:bodyPr>
            <a:normAutofit/>
          </a:bodyPr>
          <a:lstStyle/>
          <a:p>
            <a:r>
              <a:rPr lang="es-MX" sz="2200" b="1" dirty="0" smtClean="0">
                <a:latin typeface="Arial" panose="020B0604020202020204" pitchFamily="34" charset="0"/>
                <a:cs typeface="Arial" panose="020B0604020202020204" pitchFamily="34" charset="0"/>
              </a:rPr>
              <a:t>La aptitud intelectual de los hombres de una organización valorada por su capacidad natural o adquirida para su </a:t>
            </a:r>
            <a:r>
              <a:rPr lang="es-MX" sz="2200" b="1" dirty="0" smtClean="0">
                <a:latin typeface="Arial" panose="020B0604020202020204" pitchFamily="34" charset="0"/>
                <a:cs typeface="Arial" panose="020B0604020202020204" pitchFamily="34" charset="0"/>
              </a:rPr>
              <a:t>desempeño</a:t>
            </a:r>
          </a:p>
          <a:p>
            <a:endParaRPr lang="es-MX" sz="2200" b="1" dirty="0">
              <a:latin typeface="Arial" panose="020B0604020202020204" pitchFamily="34" charset="0"/>
              <a:cs typeface="Arial" panose="020B0604020202020204" pitchFamily="34" charset="0"/>
            </a:endParaRPr>
          </a:p>
          <a:p>
            <a:pPr marL="0" indent="0">
              <a:buNone/>
            </a:pPr>
            <a:endParaRPr lang="es-MX" sz="2400" dirty="0" smtClean="0">
              <a:latin typeface="Arial" panose="020B0604020202020204" pitchFamily="34" charset="0"/>
              <a:cs typeface="Arial" panose="020B0604020202020204" pitchFamily="34" charset="0"/>
            </a:endParaRPr>
          </a:p>
          <a:p>
            <a:pPr marL="0" indent="0">
              <a:buNone/>
            </a:pPr>
            <a:endParaRPr lang="es-MX" sz="2400" dirty="0">
              <a:latin typeface="Arial" panose="020B0604020202020204" pitchFamily="34" charset="0"/>
              <a:cs typeface="Arial" panose="020B0604020202020204" pitchFamily="34" charset="0"/>
            </a:endParaRPr>
          </a:p>
          <a:p>
            <a:pPr marL="0" indent="0">
              <a:buNone/>
            </a:pPr>
            <a:endParaRPr lang="es-MX" sz="2400" dirty="0" smtClean="0">
              <a:latin typeface="Arial" panose="020B0604020202020204" pitchFamily="34" charset="0"/>
              <a:cs typeface="Arial" panose="020B0604020202020204" pitchFamily="34" charset="0"/>
            </a:endParaRPr>
          </a:p>
          <a:p>
            <a:pPr marL="0" indent="0">
              <a:buNone/>
            </a:pPr>
            <a:r>
              <a:rPr lang="es-MX" sz="2000" dirty="0" smtClean="0">
                <a:latin typeface="Arial" panose="020B0604020202020204" pitchFamily="34" charset="0"/>
                <a:cs typeface="Arial" panose="020B0604020202020204" pitchFamily="34" charset="0"/>
              </a:rPr>
              <a:t>Ingrid </a:t>
            </a:r>
            <a:r>
              <a:rPr lang="es-MX" sz="2000" dirty="0">
                <a:latin typeface="Arial" panose="020B0604020202020204" pitchFamily="34" charset="0"/>
                <a:cs typeface="Arial" panose="020B0604020202020204" pitchFamily="34" charset="0"/>
              </a:rPr>
              <a:t>Figueroa de Santamaría Directora Ejecutiva de CENPROMYPE </a:t>
            </a:r>
            <a:endParaRPr lang="es-MX" sz="2000" b="1" dirty="0">
              <a:latin typeface="Arial" panose="020B0604020202020204" pitchFamily="34" charset="0"/>
              <a:cs typeface="Arial" panose="020B0604020202020204" pitchFamily="34" charset="0"/>
            </a:endParaRPr>
          </a:p>
          <a:p>
            <a:endParaRPr lang="es-MX" sz="22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593042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MX" dirty="0" smtClean="0"/>
              <a:t>Aproximación de colaboradores</a:t>
            </a:r>
            <a:endParaRPr lang="es-MX"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1139441228"/>
              </p:ext>
            </p:extLst>
          </p:nvPr>
        </p:nvGraphicFramePr>
        <p:xfrm>
          <a:off x="2037806" y="2886891"/>
          <a:ext cx="7672070" cy="2601324"/>
        </p:xfrm>
        <a:graphic>
          <a:graphicData uri="http://schemas.openxmlformats.org/drawingml/2006/table">
            <a:tbl>
              <a:tblPr firstRow="1" bandRow="1">
                <a:tableStyleId>{5C22544A-7EE6-4342-B048-85BDC9FD1C3A}</a:tableStyleId>
              </a:tblPr>
              <a:tblGrid>
                <a:gridCol w="3836035">
                  <a:extLst>
                    <a:ext uri="{9D8B030D-6E8A-4147-A177-3AD203B41FA5}">
                      <a16:colId xmlns:a16="http://schemas.microsoft.com/office/drawing/2014/main" val="1222738665"/>
                    </a:ext>
                  </a:extLst>
                </a:gridCol>
                <a:gridCol w="3836035">
                  <a:extLst>
                    <a:ext uri="{9D8B030D-6E8A-4147-A177-3AD203B41FA5}">
                      <a16:colId xmlns:a16="http://schemas.microsoft.com/office/drawing/2014/main" val="421077933"/>
                    </a:ext>
                  </a:extLst>
                </a:gridCol>
              </a:tblGrid>
              <a:tr h="867108">
                <a:tc>
                  <a:txBody>
                    <a:bodyPr/>
                    <a:lstStyle/>
                    <a:p>
                      <a:pPr algn="ctr"/>
                      <a:r>
                        <a:rPr lang="es-MX" dirty="0" smtClean="0"/>
                        <a:t>Nivel/Tipo de empresa</a:t>
                      </a:r>
                      <a:endParaRPr lang="es-MX" dirty="0"/>
                    </a:p>
                  </a:txBody>
                  <a:tcPr/>
                </a:tc>
                <a:tc>
                  <a:txBody>
                    <a:bodyPr/>
                    <a:lstStyle/>
                    <a:p>
                      <a:pPr algn="ctr"/>
                      <a:r>
                        <a:rPr lang="es-MX" dirty="0" smtClean="0"/>
                        <a:t>Número</a:t>
                      </a:r>
                      <a:r>
                        <a:rPr lang="es-MX" baseline="0" dirty="0" smtClean="0"/>
                        <a:t> aproximado de colaboradores</a:t>
                      </a:r>
                      <a:endParaRPr lang="es-MX" dirty="0"/>
                    </a:p>
                  </a:txBody>
                  <a:tcPr/>
                </a:tc>
                <a:extLst>
                  <a:ext uri="{0D108BD9-81ED-4DB2-BD59-A6C34878D82A}">
                    <a16:rowId xmlns:a16="http://schemas.microsoft.com/office/drawing/2014/main" val="3458073310"/>
                  </a:ext>
                </a:extLst>
              </a:tr>
              <a:tr h="578072">
                <a:tc>
                  <a:txBody>
                    <a:bodyPr/>
                    <a:lstStyle/>
                    <a:p>
                      <a:r>
                        <a:rPr lang="es-MX" dirty="0">
                          <a:effectLst/>
                        </a:rPr>
                        <a:t>Microempresa</a:t>
                      </a:r>
                    </a:p>
                  </a:txBody>
                  <a:tcPr marR="95250" marT="76200" marB="76200" anchor="ctr"/>
                </a:tc>
                <a:tc>
                  <a:txBody>
                    <a:bodyPr/>
                    <a:lstStyle/>
                    <a:p>
                      <a:r>
                        <a:rPr lang="es-MX">
                          <a:effectLst/>
                        </a:rPr>
                        <a:t>&lt; 10</a:t>
                      </a:r>
                    </a:p>
                  </a:txBody>
                  <a:tcPr marL="95250" marR="95250" marT="76200" marB="76200" anchor="ctr"/>
                </a:tc>
                <a:extLst>
                  <a:ext uri="{0D108BD9-81ED-4DB2-BD59-A6C34878D82A}">
                    <a16:rowId xmlns:a16="http://schemas.microsoft.com/office/drawing/2014/main" val="2610755795"/>
                  </a:ext>
                </a:extLst>
              </a:tr>
              <a:tr h="578072">
                <a:tc>
                  <a:txBody>
                    <a:bodyPr/>
                    <a:lstStyle/>
                    <a:p>
                      <a:r>
                        <a:rPr lang="es-MX">
                          <a:effectLst/>
                        </a:rPr>
                        <a:t>Pequeña empresa</a:t>
                      </a:r>
                    </a:p>
                  </a:txBody>
                  <a:tcPr marR="95250" marT="76200" marB="76200" anchor="ctr"/>
                </a:tc>
                <a:tc>
                  <a:txBody>
                    <a:bodyPr/>
                    <a:lstStyle/>
                    <a:p>
                      <a:r>
                        <a:rPr lang="es-MX">
                          <a:effectLst/>
                        </a:rPr>
                        <a:t>&lt; 50</a:t>
                      </a:r>
                    </a:p>
                  </a:txBody>
                  <a:tcPr marL="95250" marR="95250" marT="76200" marB="76200" anchor="ctr"/>
                </a:tc>
                <a:extLst>
                  <a:ext uri="{0D108BD9-81ED-4DB2-BD59-A6C34878D82A}">
                    <a16:rowId xmlns:a16="http://schemas.microsoft.com/office/drawing/2014/main" val="579324309"/>
                  </a:ext>
                </a:extLst>
              </a:tr>
              <a:tr h="578072">
                <a:tc>
                  <a:txBody>
                    <a:bodyPr/>
                    <a:lstStyle/>
                    <a:p>
                      <a:r>
                        <a:rPr lang="es-MX">
                          <a:effectLst/>
                        </a:rPr>
                        <a:t>Media empresa</a:t>
                      </a:r>
                    </a:p>
                  </a:txBody>
                  <a:tcPr marR="95250" marT="76200" marB="76200" anchor="ctr"/>
                </a:tc>
                <a:tc>
                  <a:txBody>
                    <a:bodyPr/>
                    <a:lstStyle/>
                    <a:p>
                      <a:r>
                        <a:rPr lang="es-MX" dirty="0">
                          <a:effectLst/>
                        </a:rPr>
                        <a:t>&lt; 250</a:t>
                      </a:r>
                    </a:p>
                  </a:txBody>
                  <a:tcPr marL="95250" marR="95250" marT="76200" marB="76200" anchor="ctr"/>
                </a:tc>
                <a:extLst>
                  <a:ext uri="{0D108BD9-81ED-4DB2-BD59-A6C34878D82A}">
                    <a16:rowId xmlns:a16="http://schemas.microsoft.com/office/drawing/2014/main" val="2962179412"/>
                  </a:ext>
                </a:extLst>
              </a:tr>
            </a:tbl>
          </a:graphicData>
        </a:graphic>
      </p:graphicFrame>
      <p:sp>
        <p:nvSpPr>
          <p:cNvPr id="5" name="CuadroTexto 4"/>
          <p:cNvSpPr txBox="1"/>
          <p:nvPr/>
        </p:nvSpPr>
        <p:spPr>
          <a:xfrm>
            <a:off x="3487783" y="6035040"/>
            <a:ext cx="8215711" cy="369332"/>
          </a:xfrm>
          <a:prstGeom prst="rect">
            <a:avLst/>
          </a:prstGeom>
          <a:noFill/>
        </p:spPr>
        <p:txBody>
          <a:bodyPr wrap="none" rtlCol="0">
            <a:spAutoFit/>
          </a:bodyPr>
          <a:lstStyle/>
          <a:p>
            <a:r>
              <a:rPr lang="es-MX" b="1" dirty="0"/>
              <a:t>Comisión Económica para América Latina y el </a:t>
            </a:r>
            <a:r>
              <a:rPr lang="es-MX" b="1" dirty="0" smtClean="0"/>
              <a:t>Caribe, Naciones Unidas</a:t>
            </a:r>
            <a:endParaRPr lang="es-MX" b="1" dirty="0"/>
          </a:p>
        </p:txBody>
      </p:sp>
    </p:spTree>
    <p:extLst>
      <p:ext uri="{BB962C8B-B14F-4D97-AF65-F5344CB8AC3E}">
        <p14:creationId xmlns:p14="http://schemas.microsoft.com/office/powerpoint/2010/main" val="34157410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idx="4294967295"/>
          </p:nvPr>
        </p:nvSpPr>
        <p:spPr>
          <a:xfrm>
            <a:off x="1619250" y="250825"/>
            <a:ext cx="10572750" cy="971550"/>
          </a:xfrm>
        </p:spPr>
        <p:txBody>
          <a:bodyPr/>
          <a:lstStyle/>
          <a:p>
            <a:r>
              <a:rPr lang="es-MX" dirty="0" smtClean="0"/>
              <a:t>Conceptos de suma importancia</a:t>
            </a:r>
            <a:endParaRPr lang="es-MX" dirty="0"/>
          </a:p>
        </p:txBody>
      </p:sp>
      <p:graphicFrame>
        <p:nvGraphicFramePr>
          <p:cNvPr id="4" name="Marcador de contenido 3"/>
          <p:cNvGraphicFramePr>
            <a:graphicFrameLocks noGrp="1"/>
          </p:cNvGraphicFramePr>
          <p:nvPr>
            <p:ph idx="4294967295"/>
            <p:extLst>
              <p:ext uri="{D42A27DB-BD31-4B8C-83A1-F6EECF244321}">
                <p14:modId xmlns:p14="http://schemas.microsoft.com/office/powerpoint/2010/main" val="2893288886"/>
              </p:ext>
            </p:extLst>
          </p:nvPr>
        </p:nvGraphicFramePr>
        <p:xfrm>
          <a:off x="600891" y="1256030"/>
          <a:ext cx="10553700" cy="5394960"/>
        </p:xfrm>
        <a:graphic>
          <a:graphicData uri="http://schemas.openxmlformats.org/drawingml/2006/table">
            <a:tbl>
              <a:tblPr firstRow="1" bandRow="1">
                <a:tableStyleId>{5C22544A-7EE6-4342-B048-85BDC9FD1C3A}</a:tableStyleId>
              </a:tblPr>
              <a:tblGrid>
                <a:gridCol w="5276850">
                  <a:extLst>
                    <a:ext uri="{9D8B030D-6E8A-4147-A177-3AD203B41FA5}">
                      <a16:colId xmlns:a16="http://schemas.microsoft.com/office/drawing/2014/main" val="425471187"/>
                    </a:ext>
                  </a:extLst>
                </a:gridCol>
                <a:gridCol w="5276850">
                  <a:extLst>
                    <a:ext uri="{9D8B030D-6E8A-4147-A177-3AD203B41FA5}">
                      <a16:colId xmlns:a16="http://schemas.microsoft.com/office/drawing/2014/main" val="294543159"/>
                    </a:ext>
                  </a:extLst>
                </a:gridCol>
              </a:tblGrid>
              <a:tr h="564138">
                <a:tc>
                  <a:txBody>
                    <a:bodyPr/>
                    <a:lstStyle/>
                    <a:p>
                      <a:pPr algn="ctr"/>
                      <a:r>
                        <a:rPr lang="es-MX" sz="3600" b="1" dirty="0" smtClean="0">
                          <a:solidFill>
                            <a:schemeClr val="bg1">
                              <a:lumMod val="95000"/>
                              <a:lumOff val="5000"/>
                            </a:schemeClr>
                          </a:solidFill>
                        </a:rPr>
                        <a:t>CONCEPTO</a:t>
                      </a:r>
                      <a:endParaRPr lang="es-MX" sz="3600" b="1" dirty="0">
                        <a:solidFill>
                          <a:schemeClr val="bg1">
                            <a:lumMod val="95000"/>
                            <a:lumOff val="5000"/>
                          </a:schemeClr>
                        </a:solidFill>
                      </a:endParaRPr>
                    </a:p>
                  </a:txBody>
                  <a:tcPr/>
                </a:tc>
                <a:tc>
                  <a:txBody>
                    <a:bodyPr/>
                    <a:lstStyle/>
                    <a:p>
                      <a:r>
                        <a:rPr lang="es-MX" sz="3600" dirty="0" smtClean="0">
                          <a:solidFill>
                            <a:schemeClr val="bg1">
                              <a:lumMod val="95000"/>
                              <a:lumOff val="5000"/>
                            </a:schemeClr>
                          </a:solidFill>
                        </a:rPr>
                        <a:t>SIGNIFICADO</a:t>
                      </a:r>
                      <a:endParaRPr lang="es-MX" sz="3600" dirty="0">
                        <a:solidFill>
                          <a:schemeClr val="bg1">
                            <a:lumMod val="95000"/>
                            <a:lumOff val="5000"/>
                          </a:schemeClr>
                        </a:solidFill>
                      </a:endParaRPr>
                    </a:p>
                  </a:txBody>
                  <a:tcPr/>
                </a:tc>
                <a:extLst>
                  <a:ext uri="{0D108BD9-81ED-4DB2-BD59-A6C34878D82A}">
                    <a16:rowId xmlns:a16="http://schemas.microsoft.com/office/drawing/2014/main" val="3660607564"/>
                  </a:ext>
                </a:extLst>
              </a:tr>
              <a:tr h="1047685">
                <a:tc>
                  <a:txBody>
                    <a:bodyPr/>
                    <a:lstStyle/>
                    <a:p>
                      <a:r>
                        <a:rPr lang="es-MX" b="1" dirty="0" smtClean="0">
                          <a:solidFill>
                            <a:schemeClr val="bg1">
                              <a:lumMod val="95000"/>
                              <a:lumOff val="5000"/>
                            </a:schemeClr>
                          </a:solidFill>
                        </a:rPr>
                        <a:t>Inventario</a:t>
                      </a:r>
                      <a:r>
                        <a:rPr lang="es-MX" b="1" baseline="0" dirty="0" smtClean="0">
                          <a:solidFill>
                            <a:schemeClr val="bg1">
                              <a:lumMod val="95000"/>
                              <a:lumOff val="5000"/>
                            </a:schemeClr>
                          </a:solidFill>
                        </a:rPr>
                        <a:t> de personal</a:t>
                      </a:r>
                      <a:endParaRPr lang="es-MX" b="1" dirty="0">
                        <a:solidFill>
                          <a:schemeClr val="bg1">
                            <a:lumMod val="95000"/>
                            <a:lumOff val="5000"/>
                          </a:schemeClr>
                        </a:solidFill>
                      </a:endParaRPr>
                    </a:p>
                  </a:txBody>
                  <a:tcPr/>
                </a:tc>
                <a:tc>
                  <a:txBody>
                    <a:bodyPr/>
                    <a:lstStyle/>
                    <a:p>
                      <a:r>
                        <a:rPr lang="es-MX" dirty="0" smtClean="0"/>
                        <a:t>Consiste</a:t>
                      </a:r>
                      <a:r>
                        <a:rPr lang="es-MX" baseline="0" dirty="0" smtClean="0"/>
                        <a:t> en efectuar una evaluación de conocimientos, habilidades y competencias que tiene cada uno de los miembros de una organización</a:t>
                      </a:r>
                      <a:endParaRPr lang="es-MX" dirty="0"/>
                    </a:p>
                  </a:txBody>
                  <a:tcPr/>
                </a:tc>
                <a:extLst>
                  <a:ext uri="{0D108BD9-81ED-4DB2-BD59-A6C34878D82A}">
                    <a16:rowId xmlns:a16="http://schemas.microsoft.com/office/drawing/2014/main" val="2873270585"/>
                  </a:ext>
                </a:extLst>
              </a:tr>
              <a:tr h="1047685">
                <a:tc>
                  <a:txBody>
                    <a:bodyPr/>
                    <a:lstStyle/>
                    <a:p>
                      <a:r>
                        <a:rPr lang="es-MX" b="1" dirty="0" smtClean="0">
                          <a:solidFill>
                            <a:schemeClr val="bg1">
                              <a:lumMod val="95000"/>
                              <a:lumOff val="5000"/>
                            </a:schemeClr>
                          </a:solidFill>
                        </a:rPr>
                        <a:t>Planeación capital</a:t>
                      </a:r>
                      <a:r>
                        <a:rPr lang="es-MX" b="1" baseline="0" dirty="0" smtClean="0">
                          <a:solidFill>
                            <a:schemeClr val="bg1">
                              <a:lumMod val="95000"/>
                              <a:lumOff val="5000"/>
                            </a:schemeClr>
                          </a:solidFill>
                        </a:rPr>
                        <a:t> humano</a:t>
                      </a:r>
                      <a:endParaRPr lang="es-MX" b="1" dirty="0">
                        <a:solidFill>
                          <a:schemeClr val="bg1">
                            <a:lumMod val="95000"/>
                            <a:lumOff val="5000"/>
                          </a:schemeClr>
                        </a:solidFill>
                      </a:endParaRPr>
                    </a:p>
                  </a:txBody>
                  <a:tcPr/>
                </a:tc>
                <a:tc>
                  <a:txBody>
                    <a:bodyPr/>
                    <a:lstStyle/>
                    <a:p>
                      <a:r>
                        <a:rPr lang="es-MX" dirty="0" smtClean="0"/>
                        <a:t>Busca</a:t>
                      </a:r>
                      <a:r>
                        <a:rPr lang="es-MX" baseline="0" dirty="0" smtClean="0"/>
                        <a:t> dotar del número pertinente de personas con conocimientos, habilidades y competencias adecuadas para el momento preciso de un puesto.</a:t>
                      </a:r>
                      <a:endParaRPr lang="es-MX" dirty="0"/>
                    </a:p>
                  </a:txBody>
                  <a:tcPr/>
                </a:tc>
                <a:extLst>
                  <a:ext uri="{0D108BD9-81ED-4DB2-BD59-A6C34878D82A}">
                    <a16:rowId xmlns:a16="http://schemas.microsoft.com/office/drawing/2014/main" val="1356731072"/>
                  </a:ext>
                </a:extLst>
              </a:tr>
              <a:tr h="805912">
                <a:tc>
                  <a:txBody>
                    <a:bodyPr/>
                    <a:lstStyle/>
                    <a:p>
                      <a:r>
                        <a:rPr lang="es-MX" b="1" dirty="0" smtClean="0">
                          <a:solidFill>
                            <a:schemeClr val="bg1">
                              <a:lumMod val="95000"/>
                              <a:lumOff val="5000"/>
                            </a:schemeClr>
                          </a:solidFill>
                        </a:rPr>
                        <a:t>Reclutamiento</a:t>
                      </a:r>
                      <a:r>
                        <a:rPr lang="es-MX" b="1" baseline="0" dirty="0" smtClean="0">
                          <a:solidFill>
                            <a:schemeClr val="bg1">
                              <a:lumMod val="95000"/>
                              <a:lumOff val="5000"/>
                            </a:schemeClr>
                          </a:solidFill>
                        </a:rPr>
                        <a:t> interno</a:t>
                      </a:r>
                      <a:endParaRPr lang="es-MX" b="1" dirty="0">
                        <a:solidFill>
                          <a:schemeClr val="bg1">
                            <a:lumMod val="95000"/>
                            <a:lumOff val="5000"/>
                          </a:schemeClr>
                        </a:solidFill>
                      </a:endParaRPr>
                    </a:p>
                  </a:txBody>
                  <a:tcPr/>
                </a:tc>
                <a:tc>
                  <a:txBody>
                    <a:bodyPr/>
                    <a:lstStyle/>
                    <a:p>
                      <a:r>
                        <a:rPr lang="es-MX" dirty="0" smtClean="0"/>
                        <a:t>Se</a:t>
                      </a:r>
                      <a:r>
                        <a:rPr lang="es-MX" baseline="0" dirty="0" smtClean="0"/>
                        <a:t> presenta cuando los puestos son cubiertos por personal perteneciente a la organización.</a:t>
                      </a:r>
                      <a:endParaRPr lang="es-MX" dirty="0"/>
                    </a:p>
                  </a:txBody>
                  <a:tcPr/>
                </a:tc>
                <a:extLst>
                  <a:ext uri="{0D108BD9-81ED-4DB2-BD59-A6C34878D82A}">
                    <a16:rowId xmlns:a16="http://schemas.microsoft.com/office/drawing/2014/main" val="4152832919"/>
                  </a:ext>
                </a:extLst>
              </a:tr>
              <a:tr h="1289459">
                <a:tc>
                  <a:txBody>
                    <a:bodyPr/>
                    <a:lstStyle/>
                    <a:p>
                      <a:r>
                        <a:rPr lang="es-MX" b="1" dirty="0" smtClean="0">
                          <a:solidFill>
                            <a:schemeClr val="bg1">
                              <a:lumMod val="95000"/>
                              <a:lumOff val="5000"/>
                            </a:schemeClr>
                          </a:solidFill>
                        </a:rPr>
                        <a:t>Planes</a:t>
                      </a:r>
                      <a:r>
                        <a:rPr lang="es-MX" b="1" baseline="0" dirty="0" smtClean="0">
                          <a:solidFill>
                            <a:schemeClr val="bg1">
                              <a:lumMod val="95000"/>
                              <a:lumOff val="5000"/>
                            </a:schemeClr>
                          </a:solidFill>
                        </a:rPr>
                        <a:t> de sustitución</a:t>
                      </a:r>
                      <a:endParaRPr lang="es-MX" b="1" dirty="0">
                        <a:solidFill>
                          <a:schemeClr val="bg1">
                            <a:lumMod val="95000"/>
                            <a:lumOff val="5000"/>
                          </a:schemeClr>
                        </a:solidFill>
                      </a:endParaRPr>
                    </a:p>
                  </a:txBody>
                  <a:tcPr/>
                </a:tc>
                <a:tc>
                  <a:txBody>
                    <a:bodyPr/>
                    <a:lstStyle/>
                    <a:p>
                      <a:r>
                        <a:rPr lang="es-MX" dirty="0" smtClean="0"/>
                        <a:t>Consiste</a:t>
                      </a:r>
                      <a:r>
                        <a:rPr lang="es-MX" baseline="0" dirty="0" smtClean="0"/>
                        <a:t> en identificar las personas que tienen las habilidades, conocimientos, y competencias necesarios para asumir un puesto gerencial a dentro de una organización</a:t>
                      </a:r>
                      <a:endParaRPr lang="es-MX" dirty="0"/>
                    </a:p>
                  </a:txBody>
                  <a:tcPr/>
                </a:tc>
                <a:extLst>
                  <a:ext uri="{0D108BD9-81ED-4DB2-BD59-A6C34878D82A}">
                    <a16:rowId xmlns:a16="http://schemas.microsoft.com/office/drawing/2014/main" val="1520663954"/>
                  </a:ext>
                </a:extLst>
              </a:tr>
            </a:tbl>
          </a:graphicData>
        </a:graphic>
      </p:graphicFrame>
    </p:spTree>
    <p:extLst>
      <p:ext uri="{BB962C8B-B14F-4D97-AF65-F5344CB8AC3E}">
        <p14:creationId xmlns:p14="http://schemas.microsoft.com/office/powerpoint/2010/main" val="6170270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Marcador de contenido 3"/>
          <p:cNvGraphicFramePr>
            <a:graphicFrameLocks noGrp="1"/>
          </p:cNvGraphicFramePr>
          <p:nvPr>
            <p:ph idx="4294967295"/>
            <p:extLst>
              <p:ext uri="{D42A27DB-BD31-4B8C-83A1-F6EECF244321}">
                <p14:modId xmlns:p14="http://schemas.microsoft.com/office/powerpoint/2010/main" val="147840899"/>
              </p:ext>
            </p:extLst>
          </p:nvPr>
        </p:nvGraphicFramePr>
        <p:xfrm>
          <a:off x="731520" y="195942"/>
          <a:ext cx="10553700" cy="5577840"/>
        </p:xfrm>
        <a:graphic>
          <a:graphicData uri="http://schemas.openxmlformats.org/drawingml/2006/table">
            <a:tbl>
              <a:tblPr firstRow="1" bandRow="1">
                <a:tableStyleId>{5C22544A-7EE6-4342-B048-85BDC9FD1C3A}</a:tableStyleId>
              </a:tblPr>
              <a:tblGrid>
                <a:gridCol w="5276850">
                  <a:extLst>
                    <a:ext uri="{9D8B030D-6E8A-4147-A177-3AD203B41FA5}">
                      <a16:colId xmlns:a16="http://schemas.microsoft.com/office/drawing/2014/main" val="2553398201"/>
                    </a:ext>
                  </a:extLst>
                </a:gridCol>
                <a:gridCol w="5276850">
                  <a:extLst>
                    <a:ext uri="{9D8B030D-6E8A-4147-A177-3AD203B41FA5}">
                      <a16:colId xmlns:a16="http://schemas.microsoft.com/office/drawing/2014/main" val="1840013560"/>
                    </a:ext>
                  </a:extLst>
                </a:gridCol>
              </a:tblGrid>
              <a:tr h="370840">
                <a:tc>
                  <a:txBody>
                    <a:bodyPr/>
                    <a:lstStyle/>
                    <a:p>
                      <a:r>
                        <a:rPr lang="es-MX" sz="3600" dirty="0" smtClean="0">
                          <a:solidFill>
                            <a:schemeClr val="bg1">
                              <a:lumMod val="95000"/>
                              <a:lumOff val="5000"/>
                            </a:schemeClr>
                          </a:solidFill>
                        </a:rPr>
                        <a:t>CONCEPTO</a:t>
                      </a:r>
                      <a:endParaRPr lang="es-MX" sz="3600" dirty="0">
                        <a:solidFill>
                          <a:schemeClr val="bg1">
                            <a:lumMod val="95000"/>
                            <a:lumOff val="5000"/>
                          </a:schemeClr>
                        </a:solidFill>
                      </a:endParaRPr>
                    </a:p>
                  </a:txBody>
                  <a:tcPr/>
                </a:tc>
                <a:tc>
                  <a:txBody>
                    <a:bodyPr/>
                    <a:lstStyle/>
                    <a:p>
                      <a:r>
                        <a:rPr lang="es-MX" sz="3600" dirty="0" smtClean="0">
                          <a:solidFill>
                            <a:schemeClr val="bg1">
                              <a:lumMod val="95000"/>
                              <a:lumOff val="5000"/>
                            </a:schemeClr>
                          </a:solidFill>
                        </a:rPr>
                        <a:t>SIGNIFICADO</a:t>
                      </a:r>
                      <a:endParaRPr lang="es-MX" sz="3600" dirty="0">
                        <a:solidFill>
                          <a:schemeClr val="bg1">
                            <a:lumMod val="95000"/>
                            <a:lumOff val="5000"/>
                          </a:schemeClr>
                        </a:solidFill>
                      </a:endParaRPr>
                    </a:p>
                  </a:txBody>
                  <a:tcPr/>
                </a:tc>
                <a:extLst>
                  <a:ext uri="{0D108BD9-81ED-4DB2-BD59-A6C34878D82A}">
                    <a16:rowId xmlns:a16="http://schemas.microsoft.com/office/drawing/2014/main" val="1390706834"/>
                  </a:ext>
                </a:extLst>
              </a:tr>
              <a:tr h="370840">
                <a:tc>
                  <a:txBody>
                    <a:bodyPr/>
                    <a:lstStyle/>
                    <a:p>
                      <a:r>
                        <a:rPr lang="es-MX" b="1" dirty="0" smtClean="0">
                          <a:solidFill>
                            <a:schemeClr val="bg1">
                              <a:lumMod val="95000"/>
                              <a:lumOff val="5000"/>
                            </a:schemeClr>
                          </a:solidFill>
                        </a:rPr>
                        <a:t>Cambios en el entorno</a:t>
                      </a:r>
                      <a:endParaRPr lang="es-MX" b="1" dirty="0">
                        <a:solidFill>
                          <a:schemeClr val="bg1">
                            <a:lumMod val="95000"/>
                            <a:lumOff val="5000"/>
                          </a:schemeClr>
                        </a:solidFill>
                      </a:endParaRPr>
                    </a:p>
                  </a:txBody>
                  <a:tcPr/>
                </a:tc>
                <a:tc>
                  <a:txBody>
                    <a:bodyPr/>
                    <a:lstStyle/>
                    <a:p>
                      <a:r>
                        <a:rPr lang="es-MX" dirty="0" smtClean="0"/>
                        <a:t>Situaciones y desafíos externos de los cuales no se tiene control y son difícil de predecir.</a:t>
                      </a:r>
                      <a:endParaRPr lang="es-MX" dirty="0"/>
                    </a:p>
                  </a:txBody>
                  <a:tcPr/>
                </a:tc>
                <a:extLst>
                  <a:ext uri="{0D108BD9-81ED-4DB2-BD59-A6C34878D82A}">
                    <a16:rowId xmlns:a16="http://schemas.microsoft.com/office/drawing/2014/main" val="2661014185"/>
                  </a:ext>
                </a:extLst>
              </a:tr>
              <a:tr h="370840">
                <a:tc>
                  <a:txBody>
                    <a:bodyPr/>
                    <a:lstStyle/>
                    <a:p>
                      <a:r>
                        <a:rPr lang="es-MX" b="1" dirty="0" smtClean="0"/>
                        <a:t>Reclutamiento externo</a:t>
                      </a:r>
                      <a:endParaRPr lang="es-MX" b="1" dirty="0"/>
                    </a:p>
                  </a:txBody>
                  <a:tcPr/>
                </a:tc>
                <a:tc>
                  <a:txBody>
                    <a:bodyPr/>
                    <a:lstStyle/>
                    <a:p>
                      <a:r>
                        <a:rPr lang="es-MX" dirty="0" smtClean="0"/>
                        <a:t>Búsqueda de candidatos fuera de ella. (publicidad)</a:t>
                      </a:r>
                      <a:endParaRPr lang="es-MX" dirty="0"/>
                    </a:p>
                  </a:txBody>
                  <a:tcPr/>
                </a:tc>
                <a:extLst>
                  <a:ext uri="{0D108BD9-81ED-4DB2-BD59-A6C34878D82A}">
                    <a16:rowId xmlns:a16="http://schemas.microsoft.com/office/drawing/2014/main" val="1598901879"/>
                  </a:ext>
                </a:extLst>
              </a:tr>
              <a:tr h="370840">
                <a:tc>
                  <a:txBody>
                    <a:bodyPr/>
                    <a:lstStyle/>
                    <a:p>
                      <a:r>
                        <a:rPr lang="es-MX" b="1" dirty="0" smtClean="0"/>
                        <a:t>Posibilidades de sustitución</a:t>
                      </a:r>
                      <a:endParaRPr lang="es-MX" b="1" dirty="0"/>
                    </a:p>
                  </a:txBody>
                  <a:tcPr/>
                </a:tc>
                <a:tc>
                  <a:txBody>
                    <a:bodyPr/>
                    <a:lstStyle/>
                    <a:p>
                      <a:r>
                        <a:rPr lang="es-MX" dirty="0" smtClean="0"/>
                        <a:t>Identificar los cuadros de reemplazo en el</a:t>
                      </a:r>
                      <a:r>
                        <a:rPr lang="es-MX" baseline="0" dirty="0" smtClean="0"/>
                        <a:t> personal de una organización</a:t>
                      </a:r>
                      <a:endParaRPr lang="es-MX" dirty="0"/>
                    </a:p>
                  </a:txBody>
                  <a:tcPr/>
                </a:tc>
                <a:extLst>
                  <a:ext uri="{0D108BD9-81ED-4DB2-BD59-A6C34878D82A}">
                    <a16:rowId xmlns:a16="http://schemas.microsoft.com/office/drawing/2014/main" val="3240965642"/>
                  </a:ext>
                </a:extLst>
              </a:tr>
              <a:tr h="370840">
                <a:tc>
                  <a:txBody>
                    <a:bodyPr/>
                    <a:lstStyle/>
                    <a:p>
                      <a:r>
                        <a:rPr lang="es-MX" b="1" dirty="0" smtClean="0"/>
                        <a:t>Deberes y obligaciones.</a:t>
                      </a:r>
                      <a:endParaRPr lang="es-MX" b="1" dirty="0"/>
                    </a:p>
                  </a:txBody>
                  <a:tcPr/>
                </a:tc>
                <a:tc>
                  <a:txBody>
                    <a:bodyPr/>
                    <a:lstStyle/>
                    <a:p>
                      <a:r>
                        <a:rPr lang="es-MX" dirty="0" smtClean="0"/>
                        <a:t>Las características que el análisis de puesto permite informar y que</a:t>
                      </a:r>
                      <a:r>
                        <a:rPr lang="es-MX" baseline="0" dirty="0" smtClean="0"/>
                        <a:t> están asociadas a cada puesto, su relación con otros puestos así como los conocimientos y habilidades que se requieren</a:t>
                      </a:r>
                      <a:endParaRPr lang="es-MX" dirty="0"/>
                    </a:p>
                  </a:txBody>
                  <a:tcPr/>
                </a:tc>
                <a:extLst>
                  <a:ext uri="{0D108BD9-81ED-4DB2-BD59-A6C34878D82A}">
                    <a16:rowId xmlns:a16="http://schemas.microsoft.com/office/drawing/2014/main" val="1041240166"/>
                  </a:ext>
                </a:extLst>
              </a:tr>
              <a:tr h="370840">
                <a:tc>
                  <a:txBody>
                    <a:bodyPr/>
                    <a:lstStyle/>
                    <a:p>
                      <a:r>
                        <a:rPr lang="es-MX" b="1" dirty="0" smtClean="0"/>
                        <a:t>Demanda de recursos</a:t>
                      </a:r>
                      <a:r>
                        <a:rPr lang="es-MX" b="1" baseline="0" dirty="0" smtClean="0"/>
                        <a:t> humanos</a:t>
                      </a:r>
                      <a:endParaRPr lang="es-MX" b="1" dirty="0"/>
                    </a:p>
                  </a:txBody>
                  <a:tcPr/>
                </a:tc>
                <a:tc>
                  <a:txBody>
                    <a:bodyPr/>
                    <a:lstStyle/>
                    <a:p>
                      <a:r>
                        <a:rPr lang="es-MX" dirty="0" smtClean="0"/>
                        <a:t>Estimaciones de</a:t>
                      </a:r>
                      <a:r>
                        <a:rPr lang="es-MX" baseline="0" dirty="0" smtClean="0"/>
                        <a:t> la necesidad de personal a futuro</a:t>
                      </a:r>
                      <a:endParaRPr lang="es-MX" dirty="0"/>
                    </a:p>
                  </a:txBody>
                  <a:tcPr/>
                </a:tc>
                <a:extLst>
                  <a:ext uri="{0D108BD9-81ED-4DB2-BD59-A6C34878D82A}">
                    <a16:rowId xmlns:a16="http://schemas.microsoft.com/office/drawing/2014/main" val="2566281625"/>
                  </a:ext>
                </a:extLst>
              </a:tr>
              <a:tr h="370840">
                <a:tc>
                  <a:txBody>
                    <a:bodyPr/>
                    <a:lstStyle/>
                    <a:p>
                      <a:r>
                        <a:rPr lang="es-MX" b="1" dirty="0" smtClean="0"/>
                        <a:t>Planes estratégicos.</a:t>
                      </a:r>
                      <a:endParaRPr lang="es-MX" b="1"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s-MX" dirty="0" smtClean="0"/>
                        <a:t>Son estrategias que permiten</a:t>
                      </a:r>
                      <a:r>
                        <a:rPr lang="es-MX" baseline="0" dirty="0" smtClean="0"/>
                        <a:t> alcanzar objetivos para responder a los cambios que se persiguen en el entorno.</a:t>
                      </a:r>
                      <a:endParaRPr lang="es-MX" dirty="0" smtClean="0"/>
                    </a:p>
                  </a:txBody>
                  <a:tcPr/>
                </a:tc>
                <a:extLst>
                  <a:ext uri="{0D108BD9-81ED-4DB2-BD59-A6C34878D82A}">
                    <a16:rowId xmlns:a16="http://schemas.microsoft.com/office/drawing/2014/main" val="115451312"/>
                  </a:ext>
                </a:extLst>
              </a:tr>
            </a:tbl>
          </a:graphicData>
        </a:graphic>
      </p:graphicFrame>
      <p:sp>
        <p:nvSpPr>
          <p:cNvPr id="2" name="CuadroTexto 1"/>
          <p:cNvSpPr txBox="1"/>
          <p:nvPr/>
        </p:nvSpPr>
        <p:spPr>
          <a:xfrm>
            <a:off x="457200" y="6048103"/>
            <a:ext cx="11077303" cy="646331"/>
          </a:xfrm>
          <a:prstGeom prst="rect">
            <a:avLst/>
          </a:prstGeom>
          <a:noFill/>
        </p:spPr>
        <p:txBody>
          <a:bodyPr wrap="square" rtlCol="0">
            <a:spAutoFit/>
          </a:bodyPr>
          <a:lstStyle/>
          <a:p>
            <a:r>
              <a:rPr lang="es-MX" b="1" dirty="0" err="1"/>
              <a:t>Bohlander</a:t>
            </a:r>
            <a:r>
              <a:rPr lang="es-MX" b="1" dirty="0"/>
              <a:t>, G., y Snell, S. (2001). </a:t>
            </a:r>
            <a:r>
              <a:rPr lang="es-MX" b="1" i="1" dirty="0"/>
              <a:t>Administración de recursos humanos</a:t>
            </a:r>
            <a:r>
              <a:rPr lang="es-MX" b="1" dirty="0"/>
              <a:t> (14ª. ed.). México: International Thomson.</a:t>
            </a:r>
            <a:endParaRPr lang="es-MX" b="1" dirty="0"/>
          </a:p>
        </p:txBody>
      </p:sp>
    </p:spTree>
    <p:extLst>
      <p:ext uri="{BB962C8B-B14F-4D97-AF65-F5344CB8AC3E}">
        <p14:creationId xmlns:p14="http://schemas.microsoft.com/office/powerpoint/2010/main" val="42857888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5"/>
          <p:cNvSpPr>
            <a:spLocks noGrp="1"/>
          </p:cNvSpPr>
          <p:nvPr>
            <p:ph type="title"/>
          </p:nvPr>
        </p:nvSpPr>
        <p:spPr/>
        <p:txBody>
          <a:bodyPr/>
          <a:lstStyle/>
          <a:p>
            <a:pPr algn="ctr"/>
            <a:r>
              <a:rPr lang="es-MX" dirty="0" smtClean="0"/>
              <a:t>CASO PRÁCTICO</a:t>
            </a:r>
            <a:endParaRPr lang="es-MX" dirty="0"/>
          </a:p>
        </p:txBody>
      </p:sp>
      <p:sp>
        <p:nvSpPr>
          <p:cNvPr id="2" name="CuadroTexto 1"/>
          <p:cNvSpPr txBox="1"/>
          <p:nvPr/>
        </p:nvSpPr>
        <p:spPr>
          <a:xfrm>
            <a:off x="489882" y="2103120"/>
            <a:ext cx="11212234" cy="3785652"/>
          </a:xfrm>
          <a:prstGeom prst="rect">
            <a:avLst/>
          </a:prstGeom>
          <a:noFill/>
        </p:spPr>
        <p:txBody>
          <a:bodyPr wrap="square" rtlCol="0">
            <a:spAutoFit/>
          </a:bodyPr>
          <a:lstStyle/>
          <a:p>
            <a:pPr algn="just"/>
            <a:r>
              <a:rPr lang="es-MX" sz="2400" dirty="0" smtClean="0">
                <a:latin typeface="Arial" panose="020B0604020202020204" pitchFamily="34" charset="0"/>
                <a:cs typeface="Arial" panose="020B0604020202020204" pitchFamily="34" charset="0"/>
              </a:rPr>
              <a:t>Una empresa mediana/pequeña en Colombia ha decidido emplear las 5 técnicas primordiales del talento humano en sus colaboradores. Algunos de ellos consideran innecesaria esta medida de control del recurso humano justificándose con el argumento </a:t>
            </a:r>
            <a:r>
              <a:rPr lang="es-MX" sz="2400" b="1" dirty="0" smtClean="0">
                <a:latin typeface="Arial" panose="020B0604020202020204" pitchFamily="34" charset="0"/>
                <a:cs typeface="Arial" panose="020B0604020202020204" pitchFamily="34" charset="0"/>
              </a:rPr>
              <a:t>“es una empresa de pocos colaboradores y la mayoría son familiares”. </a:t>
            </a:r>
          </a:p>
          <a:p>
            <a:pPr algn="just"/>
            <a:endParaRPr lang="es-MX" sz="2400" b="1" dirty="0" smtClean="0">
              <a:latin typeface="Arial" panose="020B0604020202020204" pitchFamily="34" charset="0"/>
              <a:cs typeface="Arial" panose="020B0604020202020204" pitchFamily="34" charset="0"/>
            </a:endParaRPr>
          </a:p>
          <a:p>
            <a:pPr algn="just"/>
            <a:r>
              <a:rPr lang="es-MX" sz="2400" b="1" dirty="0" smtClean="0">
                <a:solidFill>
                  <a:srgbClr val="00B0F0"/>
                </a:solidFill>
                <a:latin typeface="Arial" panose="020B0604020202020204" pitchFamily="34" charset="0"/>
                <a:cs typeface="Arial" panose="020B0604020202020204" pitchFamily="34" charset="0"/>
              </a:rPr>
              <a:t>NOTA: </a:t>
            </a:r>
            <a:r>
              <a:rPr lang="es-MX" sz="2400" dirty="0" smtClean="0">
                <a:solidFill>
                  <a:srgbClr val="00B0F0"/>
                </a:solidFill>
                <a:latin typeface="Arial" panose="020B0604020202020204" pitchFamily="34" charset="0"/>
                <a:cs typeface="Arial" panose="020B0604020202020204" pitchFamily="34" charset="0"/>
              </a:rPr>
              <a:t>Cabe destacar que la planeación y gestión de los recursos humanos no tiene que ver con el nivel de crecimiento de una organización, sino de la disciplina y de las estrategias del recurso humano que se quieren potencializar  y mejorar a coro, mediano y largo plazo.</a:t>
            </a:r>
            <a:endParaRPr lang="es-MX" sz="2400" dirty="0">
              <a:solidFill>
                <a:srgbClr val="00B0F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705161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uadroTexto 7"/>
          <p:cNvSpPr txBox="1"/>
          <p:nvPr/>
        </p:nvSpPr>
        <p:spPr>
          <a:xfrm>
            <a:off x="926372" y="2005579"/>
            <a:ext cx="9902030" cy="2862322"/>
          </a:xfrm>
          <a:prstGeom prst="rect">
            <a:avLst/>
          </a:prstGeom>
          <a:solidFill>
            <a:schemeClr val="accent4">
              <a:lumMod val="75000"/>
            </a:schemeClr>
          </a:solidFill>
        </p:spPr>
        <p:txBody>
          <a:bodyPr wrap="square" rtlCol="0">
            <a:spAutoFit/>
          </a:bodyPr>
          <a:lstStyle/>
          <a:p>
            <a:pPr algn="just"/>
            <a:r>
              <a:rPr lang="es-MX" sz="3600" b="1" dirty="0" smtClean="0">
                <a:latin typeface="Arial" panose="020B0604020202020204" pitchFamily="34" charset="0"/>
                <a:cs typeface="Arial" panose="020B0604020202020204" pitchFamily="34" charset="0"/>
              </a:rPr>
              <a:t>Ahora se redactan algunas situaciones que se obtuvieron de la aplicación de las técnicas antes mencionadas, por favor vamos a leer cada una de ellas (1,2,3,4,5) y seleccionar la opción correcta (A.B.C.D.E)</a:t>
            </a:r>
            <a:endParaRPr lang="es-MX" sz="3600" b="1" dirty="0">
              <a:latin typeface="Arial" panose="020B0604020202020204" pitchFamily="34" charset="0"/>
              <a:cs typeface="Arial" panose="020B0604020202020204" pitchFamily="34" charset="0"/>
            </a:endParaRPr>
          </a:p>
        </p:txBody>
      </p:sp>
      <p:sp>
        <p:nvSpPr>
          <p:cNvPr id="9" name="Flecha derecha 8"/>
          <p:cNvSpPr/>
          <p:nvPr/>
        </p:nvSpPr>
        <p:spPr>
          <a:xfrm rot="19232325">
            <a:off x="618564" y="5145182"/>
            <a:ext cx="1479177" cy="1169894"/>
          </a:xfrm>
          <a:prstGeom prst="rightArrow">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lang="es-MX" dirty="0"/>
          </a:p>
        </p:txBody>
      </p:sp>
      <p:sp>
        <p:nvSpPr>
          <p:cNvPr id="10" name="Flecha abajo 9"/>
          <p:cNvSpPr/>
          <p:nvPr/>
        </p:nvSpPr>
        <p:spPr>
          <a:xfrm rot="2384486">
            <a:off x="9991165" y="168023"/>
            <a:ext cx="1062317" cy="1484951"/>
          </a:xfrm>
          <a:prstGeom prst="downArrow">
            <a:avLst/>
          </a:prstGeom>
          <a:ln>
            <a:solidFill>
              <a:srgbClr val="FFFF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MX"/>
          </a:p>
        </p:txBody>
      </p:sp>
    </p:spTree>
    <p:extLst>
      <p:ext uri="{BB962C8B-B14F-4D97-AF65-F5344CB8AC3E}">
        <p14:creationId xmlns:p14="http://schemas.microsoft.com/office/powerpoint/2010/main" val="36896674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a 3"/>
          <p:cNvGraphicFramePr>
            <a:graphicFrameLocks noGrp="1"/>
          </p:cNvGraphicFramePr>
          <p:nvPr>
            <p:extLst>
              <p:ext uri="{D42A27DB-BD31-4B8C-83A1-F6EECF244321}">
                <p14:modId xmlns:p14="http://schemas.microsoft.com/office/powerpoint/2010/main" val="1067620389"/>
              </p:ext>
            </p:extLst>
          </p:nvPr>
        </p:nvGraphicFramePr>
        <p:xfrm>
          <a:off x="796834" y="457200"/>
          <a:ext cx="10802982" cy="5086574"/>
        </p:xfrm>
        <a:graphic>
          <a:graphicData uri="http://schemas.openxmlformats.org/drawingml/2006/table">
            <a:tbl>
              <a:tblPr firstRow="1" bandRow="1">
                <a:tableStyleId>{5C22544A-7EE6-4342-B048-85BDC9FD1C3A}</a:tableStyleId>
              </a:tblPr>
              <a:tblGrid>
                <a:gridCol w="8155717">
                  <a:extLst>
                    <a:ext uri="{9D8B030D-6E8A-4147-A177-3AD203B41FA5}">
                      <a16:colId xmlns:a16="http://schemas.microsoft.com/office/drawing/2014/main" val="2856970944"/>
                    </a:ext>
                  </a:extLst>
                </a:gridCol>
                <a:gridCol w="2647265">
                  <a:extLst>
                    <a:ext uri="{9D8B030D-6E8A-4147-A177-3AD203B41FA5}">
                      <a16:colId xmlns:a16="http://schemas.microsoft.com/office/drawing/2014/main" val="224094986"/>
                    </a:ext>
                  </a:extLst>
                </a:gridCol>
              </a:tblGrid>
              <a:tr h="684007">
                <a:tc>
                  <a:txBody>
                    <a:bodyPr/>
                    <a:lstStyle/>
                    <a:p>
                      <a:pPr algn="ctr"/>
                      <a:r>
                        <a:rPr lang="es-MX" sz="4000" dirty="0" smtClean="0"/>
                        <a:t>Situación</a:t>
                      </a:r>
                      <a:endParaRPr lang="es-MX" sz="4000" dirty="0"/>
                    </a:p>
                  </a:txBody>
                  <a:tcPr/>
                </a:tc>
                <a:tc>
                  <a:txBody>
                    <a:bodyPr/>
                    <a:lstStyle/>
                    <a:p>
                      <a:r>
                        <a:rPr lang="es-MX" sz="2800" b="1" dirty="0" smtClean="0"/>
                        <a:t>Respuesta</a:t>
                      </a:r>
                      <a:endParaRPr lang="es-MX" sz="2800" b="1" dirty="0"/>
                    </a:p>
                  </a:txBody>
                  <a:tcPr/>
                </a:tc>
                <a:extLst>
                  <a:ext uri="{0D108BD9-81ED-4DB2-BD59-A6C34878D82A}">
                    <a16:rowId xmlns:a16="http://schemas.microsoft.com/office/drawing/2014/main" val="3343078469"/>
                  </a:ext>
                </a:extLst>
              </a:tr>
              <a:tr h="910497">
                <a:tc>
                  <a:txBody>
                    <a:bodyPr/>
                    <a:lstStyle/>
                    <a:p>
                      <a:r>
                        <a:rPr lang="es-MX" dirty="0" smtClean="0"/>
                        <a:t>1)</a:t>
                      </a:r>
                      <a:r>
                        <a:rPr lang="es-MX" baseline="0" dirty="0" smtClean="0"/>
                        <a:t> En Diciembre la empresa necesita un 8% más de producción de lo normal, por lo cual necesita aplicar una……….para saber cuantos colaboradores deben ser contratados,</a:t>
                      </a:r>
                      <a:endParaRPr lang="es-MX" dirty="0"/>
                    </a:p>
                  </a:txBody>
                  <a:tcPr/>
                </a:tc>
                <a:tc>
                  <a:txBody>
                    <a:bodyPr/>
                    <a:lstStyle/>
                    <a:p>
                      <a:endParaRPr lang="es-MX"/>
                    </a:p>
                  </a:txBody>
                  <a:tcPr/>
                </a:tc>
                <a:extLst>
                  <a:ext uri="{0D108BD9-81ED-4DB2-BD59-A6C34878D82A}">
                    <a16:rowId xmlns:a16="http://schemas.microsoft.com/office/drawing/2014/main" val="3707109370"/>
                  </a:ext>
                </a:extLst>
              </a:tr>
              <a:tr h="910497">
                <a:tc>
                  <a:txBody>
                    <a:bodyPr/>
                    <a:lstStyle/>
                    <a:p>
                      <a:r>
                        <a:rPr lang="es-MX" dirty="0" smtClean="0"/>
                        <a:t>2)</a:t>
                      </a:r>
                      <a:r>
                        <a:rPr lang="es-MX" baseline="0" dirty="0" smtClean="0"/>
                        <a:t> La empresa ha decidido hacer una base de información acerca de os colaboradores actuales de la empresa y corroborar sus habilidades, conocimientos y competencias, la empresa aplicó un…………</a:t>
                      </a:r>
                      <a:endParaRPr lang="es-MX" dirty="0"/>
                    </a:p>
                  </a:txBody>
                  <a:tcPr/>
                </a:tc>
                <a:tc>
                  <a:txBody>
                    <a:bodyPr/>
                    <a:lstStyle/>
                    <a:p>
                      <a:endParaRPr lang="es-MX"/>
                    </a:p>
                  </a:txBody>
                  <a:tcPr/>
                </a:tc>
                <a:extLst>
                  <a:ext uri="{0D108BD9-81ED-4DB2-BD59-A6C34878D82A}">
                    <a16:rowId xmlns:a16="http://schemas.microsoft.com/office/drawing/2014/main" val="643728223"/>
                  </a:ext>
                </a:extLst>
              </a:tr>
              <a:tr h="684007">
                <a:tc>
                  <a:txBody>
                    <a:bodyPr/>
                    <a:lstStyle/>
                    <a:p>
                      <a:r>
                        <a:rPr lang="es-MX" dirty="0" smtClean="0"/>
                        <a:t>3) Por cuestiones</a:t>
                      </a:r>
                      <a:r>
                        <a:rPr lang="es-MX" baseline="0" dirty="0" smtClean="0"/>
                        <a:t> sanitarias e higiene, las ventas han bajado y los dueños saben que es factor no controlable, por lo cual son ……………</a:t>
                      </a:r>
                      <a:endParaRPr lang="es-MX" dirty="0"/>
                    </a:p>
                  </a:txBody>
                  <a:tcPr/>
                </a:tc>
                <a:tc>
                  <a:txBody>
                    <a:bodyPr/>
                    <a:lstStyle/>
                    <a:p>
                      <a:endParaRPr lang="es-MX"/>
                    </a:p>
                  </a:txBody>
                  <a:tcPr/>
                </a:tc>
                <a:extLst>
                  <a:ext uri="{0D108BD9-81ED-4DB2-BD59-A6C34878D82A}">
                    <a16:rowId xmlns:a16="http://schemas.microsoft.com/office/drawing/2014/main" val="2898662887"/>
                  </a:ext>
                </a:extLst>
              </a:tr>
              <a:tr h="738173">
                <a:tc>
                  <a:txBody>
                    <a:bodyPr/>
                    <a:lstStyle/>
                    <a:p>
                      <a:r>
                        <a:rPr lang="es-MX" dirty="0" smtClean="0"/>
                        <a:t>4) Es</a:t>
                      </a:r>
                      <a:r>
                        <a:rPr lang="es-MX" baseline="0" dirty="0" smtClean="0"/>
                        <a:t> muy frecuente que los empleados de la misma empresa remplacen los cargos de los otros una vez que estos deciden abandonar su empleo por diversas situaciones. En este caso se esta aplicando un………</a:t>
                      </a:r>
                      <a:endParaRPr lang="es-MX" dirty="0"/>
                    </a:p>
                  </a:txBody>
                  <a:tcPr/>
                </a:tc>
                <a:tc>
                  <a:txBody>
                    <a:bodyPr/>
                    <a:lstStyle/>
                    <a:p>
                      <a:endParaRPr lang="es-MX"/>
                    </a:p>
                  </a:txBody>
                  <a:tcPr/>
                </a:tc>
                <a:extLst>
                  <a:ext uri="{0D108BD9-81ED-4DB2-BD59-A6C34878D82A}">
                    <a16:rowId xmlns:a16="http://schemas.microsoft.com/office/drawing/2014/main" val="48121817"/>
                  </a:ext>
                </a:extLst>
              </a:tr>
              <a:tr h="684007">
                <a:tc>
                  <a:txBody>
                    <a:bodyPr/>
                    <a:lstStyle/>
                    <a:p>
                      <a:r>
                        <a:rPr lang="es-MX" dirty="0" smtClean="0"/>
                        <a:t>5) Actualmente se están aplicando estrategias para optimizar los recursos</a:t>
                      </a:r>
                      <a:r>
                        <a:rPr lang="es-MX" baseline="0" dirty="0" smtClean="0"/>
                        <a:t> financieros y materiales ¿Qué se esta aplicando?</a:t>
                      </a:r>
                      <a:endParaRPr lang="es-MX" dirty="0"/>
                    </a:p>
                  </a:txBody>
                  <a:tcPr/>
                </a:tc>
                <a:tc>
                  <a:txBody>
                    <a:bodyPr/>
                    <a:lstStyle/>
                    <a:p>
                      <a:endParaRPr lang="es-MX" dirty="0"/>
                    </a:p>
                  </a:txBody>
                  <a:tcPr/>
                </a:tc>
                <a:extLst>
                  <a:ext uri="{0D108BD9-81ED-4DB2-BD59-A6C34878D82A}">
                    <a16:rowId xmlns:a16="http://schemas.microsoft.com/office/drawing/2014/main" val="2789013703"/>
                  </a:ext>
                </a:extLst>
              </a:tr>
            </a:tbl>
          </a:graphicData>
        </a:graphic>
      </p:graphicFrame>
      <p:sp>
        <p:nvSpPr>
          <p:cNvPr id="5" name="CuadroTexto 4"/>
          <p:cNvSpPr txBox="1"/>
          <p:nvPr/>
        </p:nvSpPr>
        <p:spPr>
          <a:xfrm>
            <a:off x="796834" y="5812971"/>
            <a:ext cx="10946675" cy="707886"/>
          </a:xfrm>
          <a:prstGeom prst="rect">
            <a:avLst/>
          </a:prstGeom>
          <a:solidFill>
            <a:schemeClr val="accent2">
              <a:lumMod val="75000"/>
            </a:schemeClr>
          </a:solidFill>
        </p:spPr>
        <p:txBody>
          <a:bodyPr wrap="square" rtlCol="0">
            <a:spAutoFit/>
          </a:bodyPr>
          <a:lstStyle/>
          <a:p>
            <a:r>
              <a:rPr lang="es-MX" sz="2000" b="1" dirty="0" smtClean="0">
                <a:solidFill>
                  <a:schemeClr val="tx1">
                    <a:lumMod val="85000"/>
                  </a:schemeClr>
                </a:solidFill>
              </a:rPr>
              <a:t>A) Reclutamiento interno      B) Cambios en el entorno          C) Demanda de personal        D) Planes estratégicos       E) Inventario de personal        </a:t>
            </a:r>
            <a:endParaRPr lang="es-MX" sz="2000" b="1" dirty="0">
              <a:solidFill>
                <a:schemeClr val="tx1">
                  <a:lumMod val="85000"/>
                </a:schemeClr>
              </a:solidFill>
            </a:endParaRPr>
          </a:p>
        </p:txBody>
      </p:sp>
    </p:spTree>
    <p:extLst>
      <p:ext uri="{BB962C8B-B14F-4D97-AF65-F5344CB8AC3E}">
        <p14:creationId xmlns:p14="http://schemas.microsoft.com/office/powerpoint/2010/main" val="313576421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table">
  <a:themeElements>
    <a:clrScheme name="Quotable">
      <a:dk1>
        <a:sysClr val="windowText" lastClr="000000"/>
      </a:dk1>
      <a:lt1>
        <a:sysClr val="window" lastClr="FFFFFF"/>
      </a:lt1>
      <a:dk2>
        <a:srgbClr val="212121"/>
      </a:dk2>
      <a:lt2>
        <a:srgbClr val="636363"/>
      </a:lt2>
      <a:accent1>
        <a:srgbClr val="8664B0"/>
      </a:accent1>
      <a:accent2>
        <a:srgbClr val="D75BCD"/>
      </a:accent2>
      <a:accent3>
        <a:srgbClr val="E54D86"/>
      </a:accent3>
      <a:accent4>
        <a:srgbClr val="DE4547"/>
      </a:accent4>
      <a:accent5>
        <a:srgbClr val="F16E40"/>
      </a:accent5>
      <a:accent6>
        <a:srgbClr val="EB9C5A"/>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7AF46513-5B0D-4B03-9323-32F3F0BFC9D6}"/>
    </a:ext>
  </a:extLst>
</a:theme>
</file>

<file path=docProps/app.xml><?xml version="1.0" encoding="utf-8"?>
<Properties xmlns="http://schemas.openxmlformats.org/officeDocument/2006/extended-properties" xmlns:vt="http://schemas.openxmlformats.org/officeDocument/2006/docPropsVTypes">
  <Template>TM03457503[[fn=Citable]]</Template>
  <TotalTime>259</TotalTime>
  <Words>948</Words>
  <Application>Microsoft Office PowerPoint</Application>
  <PresentationFormat>Panorámica</PresentationFormat>
  <Paragraphs>87</Paragraphs>
  <Slides>12</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12</vt:i4>
      </vt:variant>
    </vt:vector>
  </HeadingPairs>
  <TitlesOfParts>
    <vt:vector size="17" baseType="lpstr">
      <vt:lpstr>Arial</vt:lpstr>
      <vt:lpstr>Century Gothic</vt:lpstr>
      <vt:lpstr>Wingdings</vt:lpstr>
      <vt:lpstr>Wingdings 2</vt:lpstr>
      <vt:lpstr>Citable</vt:lpstr>
      <vt:lpstr>GESTIÓN DEL TALENTO HUMANO EN LAS Pymes.</vt:lpstr>
      <vt:lpstr>Importancia de Pymes:</vt:lpstr>
      <vt:lpstr>Conceptualización del talento humano:</vt:lpstr>
      <vt:lpstr>Aproximación de colaboradores</vt:lpstr>
      <vt:lpstr>Conceptos de suma importancia</vt:lpstr>
      <vt:lpstr>Presentación de PowerPoint</vt:lpstr>
      <vt:lpstr>CASO PRÁCTICO</vt:lpstr>
      <vt:lpstr>Presentación de PowerPoint</vt:lpstr>
      <vt:lpstr>Presentación de PowerPoint</vt:lpstr>
      <vt:lpstr>Presentación de PowerPoint</vt:lpstr>
      <vt:lpstr>Conclusiones generales</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Usuario de Windows</dc:creator>
  <cp:lastModifiedBy>Usuario de Windows</cp:lastModifiedBy>
  <cp:revision>44</cp:revision>
  <dcterms:created xsi:type="dcterms:W3CDTF">2020-08-01T01:54:49Z</dcterms:created>
  <dcterms:modified xsi:type="dcterms:W3CDTF">2020-08-01T15:05:42Z</dcterms:modified>
</cp:coreProperties>
</file>